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tmp" ContentType="image/png"/>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9.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6"/>
  </p:notesMasterIdLst>
  <p:sldIdLst>
    <p:sldId id="256" r:id="rId2"/>
    <p:sldId id="258" r:id="rId3"/>
    <p:sldId id="257" r:id="rId4"/>
    <p:sldId id="259" r:id="rId5"/>
    <p:sldId id="261" r:id="rId6"/>
    <p:sldId id="262" r:id="rId7"/>
    <p:sldId id="263" r:id="rId8"/>
    <p:sldId id="264" r:id="rId9"/>
    <p:sldId id="265" r:id="rId10"/>
    <p:sldId id="266" r:id="rId11"/>
    <p:sldId id="267" r:id="rId12"/>
    <p:sldId id="268" r:id="rId13"/>
    <p:sldId id="274" r:id="rId14"/>
    <p:sldId id="269" r:id="rId15"/>
    <p:sldId id="275" r:id="rId16"/>
    <p:sldId id="270" r:id="rId17"/>
    <p:sldId id="271" r:id="rId18"/>
    <p:sldId id="276" r:id="rId19"/>
    <p:sldId id="272" r:id="rId20"/>
    <p:sldId id="273" r:id="rId21"/>
    <p:sldId id="277" r:id="rId22"/>
    <p:sldId id="278" r:id="rId23"/>
    <p:sldId id="279" r:id="rId24"/>
    <p:sldId id="280"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6FFFF"/>
    <a:srgbClr val="FFFF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48" d="100"/>
          <a:sy n="48" d="100"/>
        </p:scale>
        <p:origin x="67" y="70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eya maria" userId="72aab5c3ccb9a3e4" providerId="LiveId" clId="{3FBD4291-E85C-453D-BB4B-5D4981C054CE}"/>
    <pc:docChg chg="modSld">
      <pc:chgData name="meya maria" userId="72aab5c3ccb9a3e4" providerId="LiveId" clId="{3FBD4291-E85C-453D-BB4B-5D4981C054CE}" dt="2025-01-03T11:15:34.322" v="2"/>
      <pc:docMkLst>
        <pc:docMk/>
      </pc:docMkLst>
      <pc:sldChg chg="modSp mod">
        <pc:chgData name="meya maria" userId="72aab5c3ccb9a3e4" providerId="LiveId" clId="{3FBD4291-E85C-453D-BB4B-5D4981C054CE}" dt="2025-01-03T11:14:41.913" v="1" actId="113"/>
        <pc:sldMkLst>
          <pc:docMk/>
          <pc:sldMk cId="1789507014" sldId="267"/>
        </pc:sldMkLst>
        <pc:spChg chg="mod">
          <ac:chgData name="meya maria" userId="72aab5c3ccb9a3e4" providerId="LiveId" clId="{3FBD4291-E85C-453D-BB4B-5D4981C054CE}" dt="2025-01-03T11:14:41.913" v="1" actId="113"/>
          <ac:spMkLst>
            <pc:docMk/>
            <pc:sldMk cId="1789507014" sldId="267"/>
            <ac:spMk id="4" creationId="{8B6C9856-D2D8-E0BE-4355-C1B8CC75BB6D}"/>
          </ac:spMkLst>
        </pc:spChg>
      </pc:sldChg>
      <pc:sldChg chg="modSp mod">
        <pc:chgData name="meya maria" userId="72aab5c3ccb9a3e4" providerId="LiveId" clId="{3FBD4291-E85C-453D-BB4B-5D4981C054CE}" dt="2025-01-03T11:15:34.322" v="2"/>
        <pc:sldMkLst>
          <pc:docMk/>
          <pc:sldMk cId="1578311987" sldId="269"/>
        </pc:sldMkLst>
        <pc:spChg chg="mod">
          <ac:chgData name="meya maria" userId="72aab5c3ccb9a3e4" providerId="LiveId" clId="{3FBD4291-E85C-453D-BB4B-5D4981C054CE}" dt="2025-01-03T11:15:34.322" v="2"/>
          <ac:spMkLst>
            <pc:docMk/>
            <pc:sldMk cId="1578311987" sldId="269"/>
            <ac:spMk id="7" creationId="{C51BC807-BFB7-7CFA-F920-1E4D1592F2A6}"/>
          </ac:spMkLst>
        </pc:spChg>
      </pc:sldChg>
    </pc:docChg>
  </pc:docChgLst>
  <pc:docChgLst>
    <pc:chgData name="meya maria" userId="72aab5c3ccb9a3e4" providerId="LiveId" clId="{E2261EC2-4738-468D-A209-0C001736884F}"/>
    <pc:docChg chg="modSld">
      <pc:chgData name="meya maria" userId="72aab5c3ccb9a3e4" providerId="LiveId" clId="{E2261EC2-4738-468D-A209-0C001736884F}" dt="2025-02-26T04:32:29.563" v="1" actId="1076"/>
      <pc:docMkLst>
        <pc:docMk/>
      </pc:docMkLst>
      <pc:sldChg chg="modSp mod">
        <pc:chgData name="meya maria" userId="72aab5c3ccb9a3e4" providerId="LiveId" clId="{E2261EC2-4738-468D-A209-0C001736884F}" dt="2025-02-26T04:32:29.563" v="1" actId="1076"/>
        <pc:sldMkLst>
          <pc:docMk/>
          <pc:sldMk cId="205785780" sldId="276"/>
        </pc:sldMkLst>
        <pc:spChg chg="mod">
          <ac:chgData name="meya maria" userId="72aab5c3ccb9a3e4" providerId="LiveId" clId="{E2261EC2-4738-468D-A209-0C001736884F}" dt="2025-02-26T04:32:29.563" v="1" actId="1076"/>
          <ac:spMkLst>
            <pc:docMk/>
            <pc:sldMk cId="205785780" sldId="276"/>
            <ac:spMk id="11" creationId="{54535DA6-8DF2-3B0B-6A32-D0A1122F8A2F}"/>
          </ac:spMkLst>
        </pc:spChg>
        <pc:picChg chg="mod">
          <ac:chgData name="meya maria" userId="72aab5c3ccb9a3e4" providerId="LiveId" clId="{E2261EC2-4738-468D-A209-0C001736884F}" dt="2025-02-26T04:32:29.563" v="1" actId="1076"/>
          <ac:picMkLst>
            <pc:docMk/>
            <pc:sldMk cId="205785780" sldId="276"/>
            <ac:picMk id="4" creationId="{BC3DF3B0-DB32-DA81-0D1A-0540EBE991B0}"/>
          </ac:picMkLst>
        </pc:pic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manualLayout>
          <c:xMode val="edge"/>
          <c:yMode val="edge"/>
          <c:x val="0.67506631397637795"/>
          <c:y val="0.84843744780773578"/>
        </c:manualLayout>
      </c:layout>
      <c:overlay val="0"/>
      <c:spPr>
        <a:noFill/>
        <a:ln>
          <a:noFill/>
        </a:ln>
        <a:effectLst/>
      </c:spPr>
      <c:txPr>
        <a:bodyPr rot="0" spcFirstLastPara="1" vertOverflow="ellipsis" vert="horz" wrap="square" anchor="ctr" anchorCtr="1"/>
        <a:lstStyle/>
        <a:p>
          <a:pPr>
            <a:defRPr sz="2128" b="1" i="0" u="none" strike="noStrike" kern="1200" cap="all"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FUND ALLOCATION</c:v>
                </c:pt>
              </c:strCache>
            </c:strRef>
          </c:tx>
          <c:dPt>
            <c:idx val="0"/>
            <c:bubble3D val="0"/>
            <c:spPr>
              <a:solidFill>
                <a:schemeClr val="accent1"/>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1-6CA2-4B56-93D9-79599437A18E}"/>
              </c:ext>
            </c:extLst>
          </c:dPt>
          <c:dPt>
            <c:idx val="1"/>
            <c:bubble3D val="0"/>
            <c:spPr>
              <a:solidFill>
                <a:schemeClr val="accent3"/>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2-6CA2-4B56-93D9-79599437A18E}"/>
              </c:ext>
            </c:extLst>
          </c:dPt>
          <c:dPt>
            <c:idx val="2"/>
            <c:bubble3D val="0"/>
            <c:spPr>
              <a:solidFill>
                <a:schemeClr val="accent5"/>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3-6CA2-4B56-93D9-79599437A18E}"/>
              </c:ext>
            </c:extLst>
          </c:dPt>
          <c:dPt>
            <c:idx val="3"/>
            <c:bubble3D val="0"/>
            <c:spPr>
              <a:solidFill>
                <a:schemeClr val="accent1">
                  <a:lumMod val="60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4-6CA2-4B56-93D9-79599437A18E}"/>
              </c:ext>
            </c:extLst>
          </c:dPt>
          <c:dPt>
            <c:idx val="4"/>
            <c:bubble3D val="0"/>
            <c:spPr>
              <a:solidFill>
                <a:schemeClr val="accent3">
                  <a:lumMod val="60000"/>
                </a:schemeClr>
              </a:solidFill>
              <a:ln>
                <a:noFill/>
              </a:ln>
              <a:effectLst>
                <a:outerShdw blurRad="63500" sx="102000" sy="102000" algn="ctr" rotWithShape="0">
                  <a:prstClr val="black">
                    <a:alpha val="20000"/>
                  </a:prstClr>
                </a:outerShdw>
              </a:effectLst>
            </c:spPr>
            <c:extLst>
              <c:ext xmlns:c16="http://schemas.microsoft.com/office/drawing/2014/chart" uri="{C3380CC4-5D6E-409C-BE32-E72D297353CC}">
                <c16:uniqueId val="{00000005-6CA2-4B56-93D9-79599437A18E}"/>
              </c:ext>
            </c:extLst>
          </c:dPt>
          <c:dLbls>
            <c:dLbl>
              <c:idx val="0"/>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1"/>
                      </a:solidFill>
                      <a:latin typeface="+mn-lt"/>
                      <a:ea typeface="+mn-ea"/>
                      <a:cs typeface="+mn-cs"/>
                    </a:defRPr>
                  </a:pPr>
                  <a:endParaRPr lang="en-US"/>
                </a:p>
              </c:txPr>
              <c:dLblPos val="outEnd"/>
              <c:showLegendKey val="0"/>
              <c:showVal val="0"/>
              <c:showCatName val="1"/>
              <c:showSerName val="0"/>
              <c:showPercent val="0"/>
              <c:showBubbleSize val="0"/>
              <c:extLst>
                <c:ext xmlns:c16="http://schemas.microsoft.com/office/drawing/2014/chart" uri="{C3380CC4-5D6E-409C-BE32-E72D297353CC}">
                  <c16:uniqueId val="{00000001-6CA2-4B56-93D9-79599437A18E}"/>
                </c:ext>
              </c:extLst>
            </c:dLbl>
            <c:dLbl>
              <c:idx val="1"/>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3"/>
                      </a:solidFill>
                      <a:latin typeface="+mn-lt"/>
                      <a:ea typeface="+mn-ea"/>
                      <a:cs typeface="+mn-cs"/>
                    </a:defRPr>
                  </a:pPr>
                  <a:endParaRPr lang="en-US"/>
                </a:p>
              </c:txPr>
              <c:dLblPos val="outEnd"/>
              <c:showLegendKey val="0"/>
              <c:showVal val="0"/>
              <c:showCatName val="1"/>
              <c:showSerName val="0"/>
              <c:showPercent val="0"/>
              <c:showBubbleSize val="0"/>
              <c:extLst>
                <c:ext xmlns:c16="http://schemas.microsoft.com/office/drawing/2014/chart" uri="{C3380CC4-5D6E-409C-BE32-E72D297353CC}">
                  <c16:uniqueId val="{00000002-6CA2-4B56-93D9-79599437A18E}"/>
                </c:ext>
              </c:extLst>
            </c:dLbl>
            <c:dLbl>
              <c:idx val="2"/>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5"/>
                      </a:solidFill>
                      <a:latin typeface="+mn-lt"/>
                      <a:ea typeface="+mn-ea"/>
                      <a:cs typeface="+mn-cs"/>
                    </a:defRPr>
                  </a:pPr>
                  <a:endParaRPr lang="en-US"/>
                </a:p>
              </c:txPr>
              <c:dLblPos val="outEnd"/>
              <c:showLegendKey val="0"/>
              <c:showVal val="0"/>
              <c:showCatName val="1"/>
              <c:showSerName val="0"/>
              <c:showPercent val="0"/>
              <c:showBubbleSize val="0"/>
              <c:extLst>
                <c:ext xmlns:c16="http://schemas.microsoft.com/office/drawing/2014/chart" uri="{C3380CC4-5D6E-409C-BE32-E72D297353CC}">
                  <c16:uniqueId val="{00000003-6CA2-4B56-93D9-79599437A18E}"/>
                </c:ext>
              </c:extLst>
            </c:dLbl>
            <c:dLbl>
              <c:idx val="3"/>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1">
                          <a:lumMod val="60000"/>
                        </a:schemeClr>
                      </a:solidFill>
                      <a:latin typeface="+mn-lt"/>
                      <a:ea typeface="+mn-ea"/>
                      <a:cs typeface="+mn-cs"/>
                    </a:defRPr>
                  </a:pPr>
                  <a:endParaRPr lang="en-US"/>
                </a:p>
              </c:txPr>
              <c:dLblPos val="outEnd"/>
              <c:showLegendKey val="0"/>
              <c:showVal val="0"/>
              <c:showCatName val="1"/>
              <c:showSerName val="0"/>
              <c:showPercent val="0"/>
              <c:showBubbleSize val="0"/>
              <c:extLst>
                <c:ext xmlns:c16="http://schemas.microsoft.com/office/drawing/2014/chart" uri="{C3380CC4-5D6E-409C-BE32-E72D297353CC}">
                  <c16:uniqueId val="{00000004-6CA2-4B56-93D9-79599437A18E}"/>
                </c:ext>
              </c:extLst>
            </c:dLbl>
            <c:dLbl>
              <c:idx val="4"/>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accent3">
                          <a:lumMod val="60000"/>
                        </a:schemeClr>
                      </a:solidFill>
                      <a:latin typeface="+mn-lt"/>
                      <a:ea typeface="+mn-ea"/>
                      <a:cs typeface="+mn-cs"/>
                    </a:defRPr>
                  </a:pPr>
                  <a:endParaRPr lang="en-US"/>
                </a:p>
              </c:txPr>
              <c:dLblPos val="outEnd"/>
              <c:showLegendKey val="0"/>
              <c:showVal val="0"/>
              <c:showCatName val="1"/>
              <c:showSerName val="0"/>
              <c:showPercent val="0"/>
              <c:showBubbleSize val="0"/>
              <c:extLst>
                <c:ext xmlns:c16="http://schemas.microsoft.com/office/drawing/2014/chart" uri="{C3380CC4-5D6E-409C-BE32-E72D297353CC}">
                  <c16:uniqueId val="{00000005-6CA2-4B56-93D9-79599437A18E}"/>
                </c:ext>
              </c:extLst>
            </c:dLbl>
            <c:spPr>
              <a:noFill/>
              <a:ln>
                <a:noFill/>
              </a:ln>
              <a:effectLst/>
            </c:spPr>
            <c:dLblPos val="outEnd"/>
            <c:showLegendKey val="0"/>
            <c:showVal val="0"/>
            <c:showCatName val="1"/>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Sheet1!$A$2:$A$6</c:f>
              <c:strCache>
                <c:ptCount val="5"/>
                <c:pt idx="0">
                  <c:v>Project Development</c:v>
                </c:pt>
                <c:pt idx="1">
                  <c:v>Marketing</c:v>
                </c:pt>
                <c:pt idx="2">
                  <c:v>Operations</c:v>
                </c:pt>
                <c:pt idx="3">
                  <c:v>Technology</c:v>
                </c:pt>
                <c:pt idx="4">
                  <c:v>Miscellaneous</c:v>
                </c:pt>
              </c:strCache>
            </c:strRef>
          </c:cat>
          <c:val>
            <c:numRef>
              <c:f>Sheet1!$B$2:$B$6</c:f>
              <c:numCache>
                <c:formatCode>0%</c:formatCode>
                <c:ptCount val="5"/>
                <c:pt idx="0">
                  <c:v>0.35</c:v>
                </c:pt>
                <c:pt idx="1">
                  <c:v>0.3</c:v>
                </c:pt>
                <c:pt idx="2">
                  <c:v>0.1</c:v>
                </c:pt>
                <c:pt idx="3">
                  <c:v>0.2</c:v>
                </c:pt>
                <c:pt idx="4">
                  <c:v>0.05</c:v>
                </c:pt>
              </c:numCache>
            </c:numRef>
          </c:val>
          <c:extLst>
            <c:ext xmlns:c16="http://schemas.microsoft.com/office/drawing/2014/chart" uri="{C3380CC4-5D6E-409C-BE32-E72D297353CC}">
              <c16:uniqueId val="{00000000-6CA2-4B56-93D9-79599437A18E}"/>
            </c:ext>
          </c:extLst>
        </c:ser>
        <c:dLbls>
          <c:dLblPos val="outEnd"/>
          <c:showLegendKey val="0"/>
          <c:showVal val="0"/>
          <c:showCatName val="1"/>
          <c:showSerName val="0"/>
          <c:showPercent val="0"/>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hdphoto1.wdp>
</file>

<file path=ppt/media/image1.jpg>
</file>

<file path=ppt/media/image10.tmp>
</file>

<file path=ppt/media/image11.png>
</file>

<file path=ppt/media/image12.jpeg>
</file>

<file path=ppt/media/image13.jpeg>
</file>

<file path=ppt/media/image14.png>
</file>

<file path=ppt/media/image15.png>
</file>

<file path=ppt/media/image16.jpg>
</file>

<file path=ppt/media/image17.jpg>
</file>

<file path=ppt/media/image18.jpg>
</file>

<file path=ppt/media/image19.tmp>
</file>

<file path=ppt/media/image2.jpg>
</file>

<file path=ppt/media/image20.png>
</file>

<file path=ppt/media/image21.svg>
</file>

<file path=ppt/media/image22.png>
</file>

<file path=ppt/media/image23.svg>
</file>

<file path=ppt/media/image24.png>
</file>

<file path=ppt/media/image25.svg>
</file>

<file path=ppt/media/image26.jpeg>
</file>

<file path=ppt/media/image27.png>
</file>

<file path=ppt/media/image28.png>
</file>

<file path=ppt/media/image29.svg>
</file>

<file path=ppt/media/image3.jpeg>
</file>

<file path=ppt/media/image4.png>
</file>

<file path=ppt/media/image5.jp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858B4F5-E3AE-41E3-A363-74E30B9AC0FD}" type="datetimeFigureOut">
              <a:rPr lang="en-IN" smtClean="0"/>
              <a:t>26-02-2025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0DE5A23-AC08-47FB-9ADA-0C800EE6C25F}" type="slidenum">
              <a:rPr lang="en-IN" smtClean="0"/>
              <a:t>‹#›</a:t>
            </a:fld>
            <a:endParaRPr lang="en-IN"/>
          </a:p>
        </p:txBody>
      </p:sp>
    </p:spTree>
    <p:extLst>
      <p:ext uri="{BB962C8B-B14F-4D97-AF65-F5344CB8AC3E}">
        <p14:creationId xmlns:p14="http://schemas.microsoft.com/office/powerpoint/2010/main" val="25628284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70DE5A23-AC08-47FB-9ADA-0C800EE6C25F}" type="slidenum">
              <a:rPr lang="en-IN" smtClean="0"/>
              <a:t>5</a:t>
            </a:fld>
            <a:endParaRPr lang="en-IN"/>
          </a:p>
        </p:txBody>
      </p:sp>
    </p:spTree>
    <p:extLst>
      <p:ext uri="{BB962C8B-B14F-4D97-AF65-F5344CB8AC3E}">
        <p14:creationId xmlns:p14="http://schemas.microsoft.com/office/powerpoint/2010/main" val="3048286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70DE5A23-AC08-47FB-9ADA-0C800EE6C25F}" type="slidenum">
              <a:rPr lang="en-IN" smtClean="0"/>
              <a:t>8</a:t>
            </a:fld>
            <a:endParaRPr lang="en-IN"/>
          </a:p>
        </p:txBody>
      </p:sp>
    </p:spTree>
    <p:extLst>
      <p:ext uri="{BB962C8B-B14F-4D97-AF65-F5344CB8AC3E}">
        <p14:creationId xmlns:p14="http://schemas.microsoft.com/office/powerpoint/2010/main" val="21602116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70DE5A23-AC08-47FB-9ADA-0C800EE6C25F}" type="slidenum">
              <a:rPr lang="en-IN" smtClean="0"/>
              <a:t>9</a:t>
            </a:fld>
            <a:endParaRPr lang="en-IN"/>
          </a:p>
        </p:txBody>
      </p:sp>
    </p:spTree>
    <p:extLst>
      <p:ext uri="{BB962C8B-B14F-4D97-AF65-F5344CB8AC3E}">
        <p14:creationId xmlns:p14="http://schemas.microsoft.com/office/powerpoint/2010/main" val="24324242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70DE5A23-AC08-47FB-9ADA-0C800EE6C25F}" type="slidenum">
              <a:rPr lang="en-IN" smtClean="0"/>
              <a:t>10</a:t>
            </a:fld>
            <a:endParaRPr lang="en-IN"/>
          </a:p>
        </p:txBody>
      </p:sp>
    </p:spTree>
    <p:extLst>
      <p:ext uri="{BB962C8B-B14F-4D97-AF65-F5344CB8AC3E}">
        <p14:creationId xmlns:p14="http://schemas.microsoft.com/office/powerpoint/2010/main" val="36786983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70DE5A23-AC08-47FB-9ADA-0C800EE6C25F}" type="slidenum">
              <a:rPr lang="en-IN" smtClean="0"/>
              <a:t>11</a:t>
            </a:fld>
            <a:endParaRPr lang="en-IN"/>
          </a:p>
        </p:txBody>
      </p:sp>
    </p:spTree>
    <p:extLst>
      <p:ext uri="{BB962C8B-B14F-4D97-AF65-F5344CB8AC3E}">
        <p14:creationId xmlns:p14="http://schemas.microsoft.com/office/powerpoint/2010/main" val="21015228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70DE5A23-AC08-47FB-9ADA-0C800EE6C25F}" type="slidenum">
              <a:rPr lang="en-IN" smtClean="0"/>
              <a:t>13</a:t>
            </a:fld>
            <a:endParaRPr lang="en-IN"/>
          </a:p>
        </p:txBody>
      </p:sp>
    </p:spTree>
    <p:extLst>
      <p:ext uri="{BB962C8B-B14F-4D97-AF65-F5344CB8AC3E}">
        <p14:creationId xmlns:p14="http://schemas.microsoft.com/office/powerpoint/2010/main" val="33456824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70DE5A23-AC08-47FB-9ADA-0C800EE6C25F}" type="slidenum">
              <a:rPr lang="en-IN" smtClean="0"/>
              <a:t>14</a:t>
            </a:fld>
            <a:endParaRPr lang="en-IN"/>
          </a:p>
        </p:txBody>
      </p:sp>
    </p:spTree>
    <p:extLst>
      <p:ext uri="{BB962C8B-B14F-4D97-AF65-F5344CB8AC3E}">
        <p14:creationId xmlns:p14="http://schemas.microsoft.com/office/powerpoint/2010/main" val="31347389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70DE5A23-AC08-47FB-9ADA-0C800EE6C25F}" type="slidenum">
              <a:rPr lang="en-IN" smtClean="0"/>
              <a:t>15</a:t>
            </a:fld>
            <a:endParaRPr lang="en-IN"/>
          </a:p>
        </p:txBody>
      </p:sp>
    </p:spTree>
    <p:extLst>
      <p:ext uri="{BB962C8B-B14F-4D97-AF65-F5344CB8AC3E}">
        <p14:creationId xmlns:p14="http://schemas.microsoft.com/office/powerpoint/2010/main" val="37471717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70DE5A23-AC08-47FB-9ADA-0C800EE6C25F}" type="slidenum">
              <a:rPr lang="en-IN" smtClean="0"/>
              <a:t>21</a:t>
            </a:fld>
            <a:endParaRPr lang="en-IN"/>
          </a:p>
        </p:txBody>
      </p:sp>
    </p:spTree>
    <p:extLst>
      <p:ext uri="{BB962C8B-B14F-4D97-AF65-F5344CB8AC3E}">
        <p14:creationId xmlns:p14="http://schemas.microsoft.com/office/powerpoint/2010/main" val="26271459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7C2431-2F25-3599-8C15-AB230283F54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741DC34C-C164-FB1B-DC15-2FD70DBD28E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D23739B8-5A06-1213-9037-EF851A7B6911}"/>
              </a:ext>
            </a:extLst>
          </p:cNvPr>
          <p:cNvSpPr>
            <a:spLocks noGrp="1"/>
          </p:cNvSpPr>
          <p:nvPr>
            <p:ph type="dt" sz="half" idx="10"/>
          </p:nvPr>
        </p:nvSpPr>
        <p:spPr/>
        <p:txBody>
          <a:bodyPr/>
          <a:lstStyle/>
          <a:p>
            <a:fld id="{B2E24885-C423-4183-8C34-782627753BE2}" type="datetimeFigureOut">
              <a:rPr lang="en-IN" smtClean="0"/>
              <a:t>26-02-2025</a:t>
            </a:fld>
            <a:endParaRPr lang="en-IN"/>
          </a:p>
        </p:txBody>
      </p:sp>
      <p:sp>
        <p:nvSpPr>
          <p:cNvPr id="5" name="Footer Placeholder 4">
            <a:extLst>
              <a:ext uri="{FF2B5EF4-FFF2-40B4-BE49-F238E27FC236}">
                <a16:creationId xmlns:a16="http://schemas.microsoft.com/office/drawing/2014/main" id="{FB890B0E-42AC-3F15-58B9-C4F8458ED47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107A343-2401-30D1-9F5C-05101E82C8F9}"/>
              </a:ext>
            </a:extLst>
          </p:cNvPr>
          <p:cNvSpPr>
            <a:spLocks noGrp="1"/>
          </p:cNvSpPr>
          <p:nvPr>
            <p:ph type="sldNum" sz="quarter" idx="12"/>
          </p:nvPr>
        </p:nvSpPr>
        <p:spPr/>
        <p:txBody>
          <a:bodyPr/>
          <a:lstStyle/>
          <a:p>
            <a:fld id="{B760B6EB-731C-405B-BE1B-EA4618874BF9}" type="slidenum">
              <a:rPr lang="en-IN" smtClean="0"/>
              <a:t>‹#›</a:t>
            </a:fld>
            <a:endParaRPr lang="en-IN"/>
          </a:p>
        </p:txBody>
      </p:sp>
    </p:spTree>
    <p:extLst>
      <p:ext uri="{BB962C8B-B14F-4D97-AF65-F5344CB8AC3E}">
        <p14:creationId xmlns:p14="http://schemas.microsoft.com/office/powerpoint/2010/main" val="25856619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C7C9CB-271C-04D3-55FC-DF5CC6B7BEE5}"/>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43D9190-CA3A-30EE-CCCD-D8A310DC60A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1512393-44AA-388F-D025-490EB762125C}"/>
              </a:ext>
            </a:extLst>
          </p:cNvPr>
          <p:cNvSpPr>
            <a:spLocks noGrp="1"/>
          </p:cNvSpPr>
          <p:nvPr>
            <p:ph type="dt" sz="half" idx="10"/>
          </p:nvPr>
        </p:nvSpPr>
        <p:spPr/>
        <p:txBody>
          <a:bodyPr/>
          <a:lstStyle/>
          <a:p>
            <a:fld id="{B2E24885-C423-4183-8C34-782627753BE2}" type="datetimeFigureOut">
              <a:rPr lang="en-IN" smtClean="0"/>
              <a:t>26-02-2025</a:t>
            </a:fld>
            <a:endParaRPr lang="en-IN"/>
          </a:p>
        </p:txBody>
      </p:sp>
      <p:sp>
        <p:nvSpPr>
          <p:cNvPr id="5" name="Footer Placeholder 4">
            <a:extLst>
              <a:ext uri="{FF2B5EF4-FFF2-40B4-BE49-F238E27FC236}">
                <a16:creationId xmlns:a16="http://schemas.microsoft.com/office/drawing/2014/main" id="{B9D47363-AA05-65E9-9A5A-B8C5DD6BB33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4CB066F-B67A-DBF2-A62A-2B354372D8F7}"/>
              </a:ext>
            </a:extLst>
          </p:cNvPr>
          <p:cNvSpPr>
            <a:spLocks noGrp="1"/>
          </p:cNvSpPr>
          <p:nvPr>
            <p:ph type="sldNum" sz="quarter" idx="12"/>
          </p:nvPr>
        </p:nvSpPr>
        <p:spPr/>
        <p:txBody>
          <a:bodyPr/>
          <a:lstStyle/>
          <a:p>
            <a:fld id="{B760B6EB-731C-405B-BE1B-EA4618874BF9}" type="slidenum">
              <a:rPr lang="en-IN" smtClean="0"/>
              <a:t>‹#›</a:t>
            </a:fld>
            <a:endParaRPr lang="en-IN"/>
          </a:p>
        </p:txBody>
      </p:sp>
    </p:spTree>
    <p:extLst>
      <p:ext uri="{BB962C8B-B14F-4D97-AF65-F5344CB8AC3E}">
        <p14:creationId xmlns:p14="http://schemas.microsoft.com/office/powerpoint/2010/main" val="36384542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24B101A-4F96-8414-68B3-FE4ABB948E75}"/>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CB0B07B-DF94-1CF2-D192-AC459E97BF8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40A4CC8-D74B-B0CC-7730-63DF6D79C60D}"/>
              </a:ext>
            </a:extLst>
          </p:cNvPr>
          <p:cNvSpPr>
            <a:spLocks noGrp="1"/>
          </p:cNvSpPr>
          <p:nvPr>
            <p:ph type="dt" sz="half" idx="10"/>
          </p:nvPr>
        </p:nvSpPr>
        <p:spPr/>
        <p:txBody>
          <a:bodyPr/>
          <a:lstStyle/>
          <a:p>
            <a:fld id="{B2E24885-C423-4183-8C34-782627753BE2}" type="datetimeFigureOut">
              <a:rPr lang="en-IN" smtClean="0"/>
              <a:t>26-02-2025</a:t>
            </a:fld>
            <a:endParaRPr lang="en-IN"/>
          </a:p>
        </p:txBody>
      </p:sp>
      <p:sp>
        <p:nvSpPr>
          <p:cNvPr id="5" name="Footer Placeholder 4">
            <a:extLst>
              <a:ext uri="{FF2B5EF4-FFF2-40B4-BE49-F238E27FC236}">
                <a16:creationId xmlns:a16="http://schemas.microsoft.com/office/drawing/2014/main" id="{4D18D58F-0A42-A810-67F7-43E35179B96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EE57270-A590-9CD2-A13D-09D2DC1EFA4F}"/>
              </a:ext>
            </a:extLst>
          </p:cNvPr>
          <p:cNvSpPr>
            <a:spLocks noGrp="1"/>
          </p:cNvSpPr>
          <p:nvPr>
            <p:ph type="sldNum" sz="quarter" idx="12"/>
          </p:nvPr>
        </p:nvSpPr>
        <p:spPr/>
        <p:txBody>
          <a:bodyPr/>
          <a:lstStyle/>
          <a:p>
            <a:fld id="{B760B6EB-731C-405B-BE1B-EA4618874BF9}" type="slidenum">
              <a:rPr lang="en-IN" smtClean="0"/>
              <a:t>‹#›</a:t>
            </a:fld>
            <a:endParaRPr lang="en-IN"/>
          </a:p>
        </p:txBody>
      </p:sp>
    </p:spTree>
    <p:extLst>
      <p:ext uri="{BB962C8B-B14F-4D97-AF65-F5344CB8AC3E}">
        <p14:creationId xmlns:p14="http://schemas.microsoft.com/office/powerpoint/2010/main" val="4005658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717AC3-2C68-9688-9EB7-90C459CE513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665255A-E9E6-1F8D-F72A-CE6758BDCF2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B338D2F-118F-5C02-917F-F5E916854247}"/>
              </a:ext>
            </a:extLst>
          </p:cNvPr>
          <p:cNvSpPr>
            <a:spLocks noGrp="1"/>
          </p:cNvSpPr>
          <p:nvPr>
            <p:ph type="dt" sz="half" idx="10"/>
          </p:nvPr>
        </p:nvSpPr>
        <p:spPr/>
        <p:txBody>
          <a:bodyPr/>
          <a:lstStyle/>
          <a:p>
            <a:fld id="{B2E24885-C423-4183-8C34-782627753BE2}" type="datetimeFigureOut">
              <a:rPr lang="en-IN" smtClean="0"/>
              <a:t>26-02-2025</a:t>
            </a:fld>
            <a:endParaRPr lang="en-IN"/>
          </a:p>
        </p:txBody>
      </p:sp>
      <p:sp>
        <p:nvSpPr>
          <p:cNvPr id="5" name="Footer Placeholder 4">
            <a:extLst>
              <a:ext uri="{FF2B5EF4-FFF2-40B4-BE49-F238E27FC236}">
                <a16:creationId xmlns:a16="http://schemas.microsoft.com/office/drawing/2014/main" id="{E726F1C9-5444-FF37-1B30-7D6186BBB9F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EEE7767-A72E-6989-BB7C-5E5125C7257D}"/>
              </a:ext>
            </a:extLst>
          </p:cNvPr>
          <p:cNvSpPr>
            <a:spLocks noGrp="1"/>
          </p:cNvSpPr>
          <p:nvPr>
            <p:ph type="sldNum" sz="quarter" idx="12"/>
          </p:nvPr>
        </p:nvSpPr>
        <p:spPr/>
        <p:txBody>
          <a:bodyPr/>
          <a:lstStyle/>
          <a:p>
            <a:fld id="{B760B6EB-731C-405B-BE1B-EA4618874BF9}" type="slidenum">
              <a:rPr lang="en-IN" smtClean="0"/>
              <a:t>‹#›</a:t>
            </a:fld>
            <a:endParaRPr lang="en-IN"/>
          </a:p>
        </p:txBody>
      </p:sp>
    </p:spTree>
    <p:extLst>
      <p:ext uri="{BB962C8B-B14F-4D97-AF65-F5344CB8AC3E}">
        <p14:creationId xmlns:p14="http://schemas.microsoft.com/office/powerpoint/2010/main" val="34266513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642C0-F758-B2BF-2ABB-170888280CB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531B065F-1977-D6BE-F9D9-F953FFB7903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1BE26D0-6B24-7F2C-61EE-1035C9387967}"/>
              </a:ext>
            </a:extLst>
          </p:cNvPr>
          <p:cNvSpPr>
            <a:spLocks noGrp="1"/>
          </p:cNvSpPr>
          <p:nvPr>
            <p:ph type="dt" sz="half" idx="10"/>
          </p:nvPr>
        </p:nvSpPr>
        <p:spPr/>
        <p:txBody>
          <a:bodyPr/>
          <a:lstStyle/>
          <a:p>
            <a:fld id="{B2E24885-C423-4183-8C34-782627753BE2}" type="datetimeFigureOut">
              <a:rPr lang="en-IN" smtClean="0"/>
              <a:t>26-02-2025</a:t>
            </a:fld>
            <a:endParaRPr lang="en-IN"/>
          </a:p>
        </p:txBody>
      </p:sp>
      <p:sp>
        <p:nvSpPr>
          <p:cNvPr id="5" name="Footer Placeholder 4">
            <a:extLst>
              <a:ext uri="{FF2B5EF4-FFF2-40B4-BE49-F238E27FC236}">
                <a16:creationId xmlns:a16="http://schemas.microsoft.com/office/drawing/2014/main" id="{4F94FE3A-F069-A27D-7824-7B85A9DE01A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5D92A03-39D1-EFF6-0D77-1F813596D108}"/>
              </a:ext>
            </a:extLst>
          </p:cNvPr>
          <p:cNvSpPr>
            <a:spLocks noGrp="1"/>
          </p:cNvSpPr>
          <p:nvPr>
            <p:ph type="sldNum" sz="quarter" idx="12"/>
          </p:nvPr>
        </p:nvSpPr>
        <p:spPr/>
        <p:txBody>
          <a:bodyPr/>
          <a:lstStyle/>
          <a:p>
            <a:fld id="{B760B6EB-731C-405B-BE1B-EA4618874BF9}" type="slidenum">
              <a:rPr lang="en-IN" smtClean="0"/>
              <a:t>‹#›</a:t>
            </a:fld>
            <a:endParaRPr lang="en-IN"/>
          </a:p>
        </p:txBody>
      </p:sp>
    </p:spTree>
    <p:extLst>
      <p:ext uri="{BB962C8B-B14F-4D97-AF65-F5344CB8AC3E}">
        <p14:creationId xmlns:p14="http://schemas.microsoft.com/office/powerpoint/2010/main" val="29865817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C7E74B-32B8-97EE-731A-74AC65D70A6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B2B6B87B-1DA0-17F1-C648-D35DA6D933F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5BD5E79F-D5B2-DF74-F5DB-51FC7813792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1FFDE07C-FB06-798B-3DF7-D7BA200694B2}"/>
              </a:ext>
            </a:extLst>
          </p:cNvPr>
          <p:cNvSpPr>
            <a:spLocks noGrp="1"/>
          </p:cNvSpPr>
          <p:nvPr>
            <p:ph type="dt" sz="half" idx="10"/>
          </p:nvPr>
        </p:nvSpPr>
        <p:spPr/>
        <p:txBody>
          <a:bodyPr/>
          <a:lstStyle/>
          <a:p>
            <a:fld id="{B2E24885-C423-4183-8C34-782627753BE2}" type="datetimeFigureOut">
              <a:rPr lang="en-IN" smtClean="0"/>
              <a:t>26-02-2025</a:t>
            </a:fld>
            <a:endParaRPr lang="en-IN"/>
          </a:p>
        </p:txBody>
      </p:sp>
      <p:sp>
        <p:nvSpPr>
          <p:cNvPr id="6" name="Footer Placeholder 5">
            <a:extLst>
              <a:ext uri="{FF2B5EF4-FFF2-40B4-BE49-F238E27FC236}">
                <a16:creationId xmlns:a16="http://schemas.microsoft.com/office/drawing/2014/main" id="{4ACC284E-41FE-6356-2C71-E0E05F97129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641ADD3-6CA2-CFE3-86B0-734514C2F7C3}"/>
              </a:ext>
            </a:extLst>
          </p:cNvPr>
          <p:cNvSpPr>
            <a:spLocks noGrp="1"/>
          </p:cNvSpPr>
          <p:nvPr>
            <p:ph type="sldNum" sz="quarter" idx="12"/>
          </p:nvPr>
        </p:nvSpPr>
        <p:spPr/>
        <p:txBody>
          <a:bodyPr/>
          <a:lstStyle/>
          <a:p>
            <a:fld id="{B760B6EB-731C-405B-BE1B-EA4618874BF9}" type="slidenum">
              <a:rPr lang="en-IN" smtClean="0"/>
              <a:t>‹#›</a:t>
            </a:fld>
            <a:endParaRPr lang="en-IN"/>
          </a:p>
        </p:txBody>
      </p:sp>
    </p:spTree>
    <p:extLst>
      <p:ext uri="{BB962C8B-B14F-4D97-AF65-F5344CB8AC3E}">
        <p14:creationId xmlns:p14="http://schemas.microsoft.com/office/powerpoint/2010/main" val="10778503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E2D3A8-1993-B3E3-68C3-1642C644D873}"/>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50E440F-6D9F-A496-703C-C26F1853F22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22AA4C7-FEA6-C8A0-8EC5-7EE97B8A3CA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71B1D858-66DD-5348-612A-3C30513D6C7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7438CF6-3A52-B8AE-54E1-C8758E6DC64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FCAC5603-8439-4645-802F-60E8DFA6B84E}"/>
              </a:ext>
            </a:extLst>
          </p:cNvPr>
          <p:cNvSpPr>
            <a:spLocks noGrp="1"/>
          </p:cNvSpPr>
          <p:nvPr>
            <p:ph type="dt" sz="half" idx="10"/>
          </p:nvPr>
        </p:nvSpPr>
        <p:spPr/>
        <p:txBody>
          <a:bodyPr/>
          <a:lstStyle/>
          <a:p>
            <a:fld id="{B2E24885-C423-4183-8C34-782627753BE2}" type="datetimeFigureOut">
              <a:rPr lang="en-IN" smtClean="0"/>
              <a:t>26-02-2025</a:t>
            </a:fld>
            <a:endParaRPr lang="en-IN"/>
          </a:p>
        </p:txBody>
      </p:sp>
      <p:sp>
        <p:nvSpPr>
          <p:cNvPr id="8" name="Footer Placeholder 7">
            <a:extLst>
              <a:ext uri="{FF2B5EF4-FFF2-40B4-BE49-F238E27FC236}">
                <a16:creationId xmlns:a16="http://schemas.microsoft.com/office/drawing/2014/main" id="{317F1131-A34A-4DBC-D893-DFFE69EBFBDE}"/>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99ECF9F7-EC8F-EA3A-8532-B266DC431717}"/>
              </a:ext>
            </a:extLst>
          </p:cNvPr>
          <p:cNvSpPr>
            <a:spLocks noGrp="1"/>
          </p:cNvSpPr>
          <p:nvPr>
            <p:ph type="sldNum" sz="quarter" idx="12"/>
          </p:nvPr>
        </p:nvSpPr>
        <p:spPr/>
        <p:txBody>
          <a:bodyPr/>
          <a:lstStyle/>
          <a:p>
            <a:fld id="{B760B6EB-731C-405B-BE1B-EA4618874BF9}" type="slidenum">
              <a:rPr lang="en-IN" smtClean="0"/>
              <a:t>‹#›</a:t>
            </a:fld>
            <a:endParaRPr lang="en-IN"/>
          </a:p>
        </p:txBody>
      </p:sp>
    </p:spTree>
    <p:extLst>
      <p:ext uri="{BB962C8B-B14F-4D97-AF65-F5344CB8AC3E}">
        <p14:creationId xmlns:p14="http://schemas.microsoft.com/office/powerpoint/2010/main" val="10273181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B5B50F-1B96-CFA3-0788-1AC120AFAFB6}"/>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BC525A2D-B3FD-7D35-C99A-BD304F332499}"/>
              </a:ext>
            </a:extLst>
          </p:cNvPr>
          <p:cNvSpPr>
            <a:spLocks noGrp="1"/>
          </p:cNvSpPr>
          <p:nvPr>
            <p:ph type="dt" sz="half" idx="10"/>
          </p:nvPr>
        </p:nvSpPr>
        <p:spPr/>
        <p:txBody>
          <a:bodyPr/>
          <a:lstStyle/>
          <a:p>
            <a:fld id="{B2E24885-C423-4183-8C34-782627753BE2}" type="datetimeFigureOut">
              <a:rPr lang="en-IN" smtClean="0"/>
              <a:t>26-02-2025</a:t>
            </a:fld>
            <a:endParaRPr lang="en-IN"/>
          </a:p>
        </p:txBody>
      </p:sp>
      <p:sp>
        <p:nvSpPr>
          <p:cNvPr id="4" name="Footer Placeholder 3">
            <a:extLst>
              <a:ext uri="{FF2B5EF4-FFF2-40B4-BE49-F238E27FC236}">
                <a16:creationId xmlns:a16="http://schemas.microsoft.com/office/drawing/2014/main" id="{4B7CC224-0BB4-ED41-246D-E196A5CB3652}"/>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74167696-395E-10C1-9B92-3503D393FA57}"/>
              </a:ext>
            </a:extLst>
          </p:cNvPr>
          <p:cNvSpPr>
            <a:spLocks noGrp="1"/>
          </p:cNvSpPr>
          <p:nvPr>
            <p:ph type="sldNum" sz="quarter" idx="12"/>
          </p:nvPr>
        </p:nvSpPr>
        <p:spPr/>
        <p:txBody>
          <a:bodyPr/>
          <a:lstStyle/>
          <a:p>
            <a:fld id="{B760B6EB-731C-405B-BE1B-EA4618874BF9}" type="slidenum">
              <a:rPr lang="en-IN" smtClean="0"/>
              <a:t>‹#›</a:t>
            </a:fld>
            <a:endParaRPr lang="en-IN"/>
          </a:p>
        </p:txBody>
      </p:sp>
    </p:spTree>
    <p:extLst>
      <p:ext uri="{BB962C8B-B14F-4D97-AF65-F5344CB8AC3E}">
        <p14:creationId xmlns:p14="http://schemas.microsoft.com/office/powerpoint/2010/main" val="34312591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65DC398-7746-2D76-92A2-DEAEC7DA2F9F}"/>
              </a:ext>
            </a:extLst>
          </p:cNvPr>
          <p:cNvSpPr>
            <a:spLocks noGrp="1"/>
          </p:cNvSpPr>
          <p:nvPr>
            <p:ph type="dt" sz="half" idx="10"/>
          </p:nvPr>
        </p:nvSpPr>
        <p:spPr/>
        <p:txBody>
          <a:bodyPr/>
          <a:lstStyle/>
          <a:p>
            <a:fld id="{B2E24885-C423-4183-8C34-782627753BE2}" type="datetimeFigureOut">
              <a:rPr lang="en-IN" smtClean="0"/>
              <a:t>26-02-2025</a:t>
            </a:fld>
            <a:endParaRPr lang="en-IN"/>
          </a:p>
        </p:txBody>
      </p:sp>
      <p:sp>
        <p:nvSpPr>
          <p:cNvPr id="3" name="Footer Placeholder 2">
            <a:extLst>
              <a:ext uri="{FF2B5EF4-FFF2-40B4-BE49-F238E27FC236}">
                <a16:creationId xmlns:a16="http://schemas.microsoft.com/office/drawing/2014/main" id="{810D9278-7610-F3A4-8029-1A2556CE886D}"/>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1ED4A09F-A2AC-10B2-B186-B87FBEFF7C84}"/>
              </a:ext>
            </a:extLst>
          </p:cNvPr>
          <p:cNvSpPr>
            <a:spLocks noGrp="1"/>
          </p:cNvSpPr>
          <p:nvPr>
            <p:ph type="sldNum" sz="quarter" idx="12"/>
          </p:nvPr>
        </p:nvSpPr>
        <p:spPr/>
        <p:txBody>
          <a:bodyPr/>
          <a:lstStyle/>
          <a:p>
            <a:fld id="{B760B6EB-731C-405B-BE1B-EA4618874BF9}" type="slidenum">
              <a:rPr lang="en-IN" smtClean="0"/>
              <a:t>‹#›</a:t>
            </a:fld>
            <a:endParaRPr lang="en-IN"/>
          </a:p>
        </p:txBody>
      </p:sp>
    </p:spTree>
    <p:extLst>
      <p:ext uri="{BB962C8B-B14F-4D97-AF65-F5344CB8AC3E}">
        <p14:creationId xmlns:p14="http://schemas.microsoft.com/office/powerpoint/2010/main" val="3090138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F8E237-B2A0-6E17-340C-5FC16058EBD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542836D9-824B-C0D6-76EA-A01928525C3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9856273E-5184-010E-DD20-75ABE7C7C63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1C9B161-D63A-92EA-45A9-42ED53EA368F}"/>
              </a:ext>
            </a:extLst>
          </p:cNvPr>
          <p:cNvSpPr>
            <a:spLocks noGrp="1"/>
          </p:cNvSpPr>
          <p:nvPr>
            <p:ph type="dt" sz="half" idx="10"/>
          </p:nvPr>
        </p:nvSpPr>
        <p:spPr/>
        <p:txBody>
          <a:bodyPr/>
          <a:lstStyle/>
          <a:p>
            <a:fld id="{B2E24885-C423-4183-8C34-782627753BE2}" type="datetimeFigureOut">
              <a:rPr lang="en-IN" smtClean="0"/>
              <a:t>26-02-2025</a:t>
            </a:fld>
            <a:endParaRPr lang="en-IN"/>
          </a:p>
        </p:txBody>
      </p:sp>
      <p:sp>
        <p:nvSpPr>
          <p:cNvPr id="6" name="Footer Placeholder 5">
            <a:extLst>
              <a:ext uri="{FF2B5EF4-FFF2-40B4-BE49-F238E27FC236}">
                <a16:creationId xmlns:a16="http://schemas.microsoft.com/office/drawing/2014/main" id="{A2A17D93-9F73-5483-AD25-E0963360E38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EEF0B409-9DB3-C5DD-E5DB-E7B9D73FC2B5}"/>
              </a:ext>
            </a:extLst>
          </p:cNvPr>
          <p:cNvSpPr>
            <a:spLocks noGrp="1"/>
          </p:cNvSpPr>
          <p:nvPr>
            <p:ph type="sldNum" sz="quarter" idx="12"/>
          </p:nvPr>
        </p:nvSpPr>
        <p:spPr/>
        <p:txBody>
          <a:bodyPr/>
          <a:lstStyle/>
          <a:p>
            <a:fld id="{B760B6EB-731C-405B-BE1B-EA4618874BF9}" type="slidenum">
              <a:rPr lang="en-IN" smtClean="0"/>
              <a:t>‹#›</a:t>
            </a:fld>
            <a:endParaRPr lang="en-IN"/>
          </a:p>
        </p:txBody>
      </p:sp>
    </p:spTree>
    <p:extLst>
      <p:ext uri="{BB962C8B-B14F-4D97-AF65-F5344CB8AC3E}">
        <p14:creationId xmlns:p14="http://schemas.microsoft.com/office/powerpoint/2010/main" val="300927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8D1264-9133-C5C2-4D0A-FDF50441E3F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7C52CD29-6537-F0D6-F0E2-7AA0B86F6B9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A7F243EB-356E-4959-45A8-22DBCC26463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F32633-0925-0051-451C-C39A07FFBAEC}"/>
              </a:ext>
            </a:extLst>
          </p:cNvPr>
          <p:cNvSpPr>
            <a:spLocks noGrp="1"/>
          </p:cNvSpPr>
          <p:nvPr>
            <p:ph type="dt" sz="half" idx="10"/>
          </p:nvPr>
        </p:nvSpPr>
        <p:spPr/>
        <p:txBody>
          <a:bodyPr/>
          <a:lstStyle/>
          <a:p>
            <a:fld id="{B2E24885-C423-4183-8C34-782627753BE2}" type="datetimeFigureOut">
              <a:rPr lang="en-IN" smtClean="0"/>
              <a:t>26-02-2025</a:t>
            </a:fld>
            <a:endParaRPr lang="en-IN"/>
          </a:p>
        </p:txBody>
      </p:sp>
      <p:sp>
        <p:nvSpPr>
          <p:cNvPr id="6" name="Footer Placeholder 5">
            <a:extLst>
              <a:ext uri="{FF2B5EF4-FFF2-40B4-BE49-F238E27FC236}">
                <a16:creationId xmlns:a16="http://schemas.microsoft.com/office/drawing/2014/main" id="{EA03D92F-7700-FD63-45EF-3A4FBCD20D0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EAA5E88-378B-B3B7-BE63-0F96D3A0687B}"/>
              </a:ext>
            </a:extLst>
          </p:cNvPr>
          <p:cNvSpPr>
            <a:spLocks noGrp="1"/>
          </p:cNvSpPr>
          <p:nvPr>
            <p:ph type="sldNum" sz="quarter" idx="12"/>
          </p:nvPr>
        </p:nvSpPr>
        <p:spPr/>
        <p:txBody>
          <a:bodyPr/>
          <a:lstStyle/>
          <a:p>
            <a:fld id="{B760B6EB-731C-405B-BE1B-EA4618874BF9}" type="slidenum">
              <a:rPr lang="en-IN" smtClean="0"/>
              <a:t>‹#›</a:t>
            </a:fld>
            <a:endParaRPr lang="en-IN"/>
          </a:p>
        </p:txBody>
      </p:sp>
    </p:spTree>
    <p:extLst>
      <p:ext uri="{BB962C8B-B14F-4D97-AF65-F5344CB8AC3E}">
        <p14:creationId xmlns:p14="http://schemas.microsoft.com/office/powerpoint/2010/main" val="12063016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779EDCE-373C-AA46-F967-EFC24F54574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C45B048-3DC8-AE7B-01B7-955D7DE3DEA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A6EA977-FD1E-05C3-F08B-64AB06C44AE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2E24885-C423-4183-8C34-782627753BE2}" type="datetimeFigureOut">
              <a:rPr lang="en-IN" smtClean="0"/>
              <a:t>26-02-2025</a:t>
            </a:fld>
            <a:endParaRPr lang="en-IN"/>
          </a:p>
        </p:txBody>
      </p:sp>
      <p:sp>
        <p:nvSpPr>
          <p:cNvPr id="5" name="Footer Placeholder 4">
            <a:extLst>
              <a:ext uri="{FF2B5EF4-FFF2-40B4-BE49-F238E27FC236}">
                <a16:creationId xmlns:a16="http://schemas.microsoft.com/office/drawing/2014/main" id="{B57A6041-5089-AA21-302C-F34D37EFDB6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0EFA8EAB-C72E-8591-C5FA-D8B5863443E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760B6EB-731C-405B-BE1B-EA4618874BF9}" type="slidenum">
              <a:rPr lang="en-IN" smtClean="0"/>
              <a:t>‹#›</a:t>
            </a:fld>
            <a:endParaRPr lang="en-IN"/>
          </a:p>
        </p:txBody>
      </p:sp>
    </p:spTree>
    <p:extLst>
      <p:ext uri="{BB962C8B-B14F-4D97-AF65-F5344CB8AC3E}">
        <p14:creationId xmlns:p14="http://schemas.microsoft.com/office/powerpoint/2010/main" val="850793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0.tmp"/><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6.jp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9.tmp"/><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8" Type="http://schemas.openxmlformats.org/officeDocument/2006/relationships/hyperlink" Target="http://www.versavogue.com/" TargetMode="External"/><Relationship Id="rId3" Type="http://schemas.openxmlformats.org/officeDocument/2006/relationships/image" Target="../media/image21.svg"/><Relationship Id="rId7" Type="http://schemas.openxmlformats.org/officeDocument/2006/relationships/image" Target="../media/image25.svg"/><Relationship Id="rId2" Type="http://schemas.openxmlformats.org/officeDocument/2006/relationships/image" Target="../media/image20.png"/><Relationship Id="rId1" Type="http://schemas.openxmlformats.org/officeDocument/2006/relationships/slideLayout" Target="../slideLayouts/slideLayout6.xml"/><Relationship Id="rId6" Type="http://schemas.openxmlformats.org/officeDocument/2006/relationships/image" Target="../media/image24.png"/><Relationship Id="rId5" Type="http://schemas.openxmlformats.org/officeDocument/2006/relationships/image" Target="../media/image23.svg"/><Relationship Id="rId4" Type="http://schemas.openxmlformats.org/officeDocument/2006/relationships/image" Target="../media/image22.png"/><Relationship Id="rId9" Type="http://schemas.openxmlformats.org/officeDocument/2006/relationships/image" Target="../media/image26.jpeg"/></Relationships>
</file>

<file path=ppt/slides/_rels/slide2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7.xml"/><Relationship Id="rId4" Type="http://schemas.openxmlformats.org/officeDocument/2006/relationships/image" Target="../media/image29.svg"/></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561642-3367-C6B6-E44D-035215872078}"/>
              </a:ext>
            </a:extLst>
          </p:cNvPr>
          <p:cNvSpPr>
            <a:spLocks noGrp="1"/>
          </p:cNvSpPr>
          <p:nvPr>
            <p:ph type="ctrTitle"/>
          </p:nvPr>
        </p:nvSpPr>
        <p:spPr/>
        <p:txBody>
          <a:bodyPr>
            <a:normAutofit/>
          </a:bodyPr>
          <a:lstStyle/>
          <a:p>
            <a:r>
              <a:rPr lang="en-IN" sz="4800" dirty="0">
                <a:solidFill>
                  <a:srgbClr val="000000"/>
                </a:solidFill>
                <a:latin typeface="Calibri" panose="020F0502020204030204" pitchFamily="34" charset="0"/>
              </a:rPr>
              <a:t>Investor Pitch for </a:t>
            </a:r>
            <a:r>
              <a:rPr lang="en-IN" sz="4800" dirty="0" err="1">
                <a:solidFill>
                  <a:srgbClr val="000000"/>
                </a:solidFill>
                <a:latin typeface="Calibri" panose="020F0502020204030204" pitchFamily="34" charset="0"/>
              </a:rPr>
              <a:t>VersaVogue</a:t>
            </a:r>
            <a:endParaRPr lang="en-IN" sz="4800" dirty="0"/>
          </a:p>
        </p:txBody>
      </p:sp>
      <p:sp>
        <p:nvSpPr>
          <p:cNvPr id="3" name="Subtitle 2">
            <a:extLst>
              <a:ext uri="{FF2B5EF4-FFF2-40B4-BE49-F238E27FC236}">
                <a16:creationId xmlns:a16="http://schemas.microsoft.com/office/drawing/2014/main" id="{F7F69DE9-AA27-C92C-A3FA-5FA61ECD0DEF}"/>
              </a:ext>
            </a:extLst>
          </p:cNvPr>
          <p:cNvSpPr>
            <a:spLocks noGrp="1"/>
          </p:cNvSpPr>
          <p:nvPr>
            <p:ph type="subTitle" idx="1"/>
          </p:nvPr>
        </p:nvSpPr>
        <p:spPr/>
        <p:txBody>
          <a:bodyPr>
            <a:normAutofit/>
          </a:bodyPr>
          <a:lstStyle/>
          <a:p>
            <a:r>
              <a:rPr lang="en-IN" sz="2800" dirty="0"/>
              <a:t>Fashion with Endless Possibilities</a:t>
            </a:r>
          </a:p>
        </p:txBody>
      </p:sp>
    </p:spTree>
    <p:extLst>
      <p:ext uri="{BB962C8B-B14F-4D97-AF65-F5344CB8AC3E}">
        <p14:creationId xmlns:p14="http://schemas.microsoft.com/office/powerpoint/2010/main" val="248330871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951C96-D3EB-D999-E3C4-D03D0D756962}"/>
              </a:ext>
            </a:extLst>
          </p:cNvPr>
          <p:cNvSpPr>
            <a:spLocks noGrp="1"/>
          </p:cNvSpPr>
          <p:nvPr>
            <p:ph type="title"/>
          </p:nvPr>
        </p:nvSpPr>
        <p:spPr/>
        <p:txBody>
          <a:bodyPr>
            <a:normAutofit/>
          </a:bodyPr>
          <a:lstStyle/>
          <a:p>
            <a:pPr algn="ctr"/>
            <a:r>
              <a:rPr lang="en-IN" sz="3600" b="1" dirty="0"/>
              <a:t>Who We’re Dressing</a:t>
            </a:r>
          </a:p>
        </p:txBody>
      </p:sp>
      <p:sp>
        <p:nvSpPr>
          <p:cNvPr id="3" name="TextBox 2">
            <a:extLst>
              <a:ext uri="{FF2B5EF4-FFF2-40B4-BE49-F238E27FC236}">
                <a16:creationId xmlns:a16="http://schemas.microsoft.com/office/drawing/2014/main" id="{25B014D2-A040-2E60-95A8-CE48C7B0BB00}"/>
              </a:ext>
            </a:extLst>
          </p:cNvPr>
          <p:cNvSpPr txBox="1"/>
          <p:nvPr/>
        </p:nvSpPr>
        <p:spPr>
          <a:xfrm>
            <a:off x="1010653" y="1690688"/>
            <a:ext cx="9673389" cy="4124206"/>
          </a:xfrm>
          <a:prstGeom prst="rect">
            <a:avLst/>
          </a:prstGeom>
          <a:noFill/>
        </p:spPr>
        <p:txBody>
          <a:bodyPr wrap="square" rtlCol="0">
            <a:spAutoFit/>
          </a:bodyPr>
          <a:lstStyle/>
          <a:p>
            <a:r>
              <a:rPr lang="en-US" sz="2400" b="1" dirty="0"/>
              <a:t>Primary Audience</a:t>
            </a:r>
          </a:p>
          <a:p>
            <a:r>
              <a:rPr lang="en-US" sz="2400" i="1" dirty="0"/>
              <a:t>                                 </a:t>
            </a:r>
            <a:r>
              <a:rPr lang="en-US" sz="2600" i="1" dirty="0"/>
              <a:t>"</a:t>
            </a:r>
            <a:r>
              <a:rPr lang="en-US" sz="2600" b="1" i="1" dirty="0"/>
              <a:t>The Style Seekers</a:t>
            </a:r>
            <a:r>
              <a:rPr lang="en-US" sz="2600" i="1" dirty="0"/>
              <a:t>"</a:t>
            </a:r>
            <a:endParaRPr lang="en-US" sz="2600" dirty="0"/>
          </a:p>
          <a:p>
            <a:pPr>
              <a:buFont typeface="Arial" panose="020B0604020202020204" pitchFamily="34" charset="0"/>
              <a:buChar char="•"/>
            </a:pPr>
            <a:r>
              <a:rPr lang="en-US" sz="2400" b="1" dirty="0"/>
              <a:t>Fashion-forward individuals</a:t>
            </a:r>
            <a:r>
              <a:rPr lang="en-US" sz="2400" dirty="0"/>
              <a:t>, aged </a:t>
            </a:r>
            <a:r>
              <a:rPr lang="en-US" sz="2400" b="1" dirty="0"/>
              <a:t>18–40</a:t>
            </a:r>
            <a:r>
              <a:rPr lang="en-US" sz="2400" dirty="0"/>
              <a:t>, looking for unique, transformative clothing.</a:t>
            </a:r>
          </a:p>
          <a:p>
            <a:endParaRPr lang="en-IN" sz="2400" dirty="0"/>
          </a:p>
          <a:p>
            <a:r>
              <a:rPr lang="en-IN" sz="2400" b="1" dirty="0"/>
              <a:t>Secondary Audience</a:t>
            </a:r>
          </a:p>
          <a:p>
            <a:r>
              <a:rPr lang="en-IN" sz="2400" i="1" dirty="0"/>
              <a:t>                                       </a:t>
            </a:r>
            <a:r>
              <a:rPr lang="en-IN" sz="2600" i="1" dirty="0"/>
              <a:t>"</a:t>
            </a:r>
            <a:r>
              <a:rPr lang="en-IN" sz="2600" b="1" i="1" dirty="0"/>
              <a:t>The Practical Pioneers</a:t>
            </a:r>
            <a:r>
              <a:rPr lang="en-IN" sz="2600" i="1" dirty="0"/>
              <a:t>"</a:t>
            </a:r>
            <a:endParaRPr lang="en-IN" sz="2600" dirty="0"/>
          </a:p>
          <a:p>
            <a:pPr>
              <a:buFont typeface="Arial" panose="020B0604020202020204" pitchFamily="34" charset="0"/>
              <a:buChar char="•"/>
            </a:pPr>
            <a:r>
              <a:rPr lang="en-IN" sz="2400" b="1" dirty="0"/>
              <a:t>Travelers</a:t>
            </a:r>
            <a:r>
              <a:rPr lang="en-IN" sz="2400" dirty="0"/>
              <a:t>: Need lightweight, versatile wardrobe solutions.</a:t>
            </a:r>
          </a:p>
          <a:p>
            <a:pPr>
              <a:buFont typeface="Arial" panose="020B0604020202020204" pitchFamily="34" charset="0"/>
              <a:buChar char="•"/>
            </a:pPr>
            <a:r>
              <a:rPr lang="en-IN" sz="2400" b="1" dirty="0"/>
              <a:t>Minimalists</a:t>
            </a:r>
            <a:r>
              <a:rPr lang="en-IN" sz="2400" dirty="0"/>
              <a:t>: Prefer fewer, multi-functional pieces.</a:t>
            </a:r>
          </a:p>
          <a:p>
            <a:pPr>
              <a:buFont typeface="Arial" panose="020B0604020202020204" pitchFamily="34" charset="0"/>
              <a:buChar char="•"/>
            </a:pPr>
            <a:r>
              <a:rPr lang="en-IN" sz="2400" b="1" dirty="0"/>
              <a:t>Eco-Conscious Buyers</a:t>
            </a:r>
            <a:r>
              <a:rPr lang="en-IN" sz="2400" dirty="0"/>
              <a:t>: Value sustainable, eco-friendly fashion.</a:t>
            </a:r>
          </a:p>
          <a:p>
            <a:endParaRPr lang="en-IN" dirty="0"/>
          </a:p>
        </p:txBody>
      </p:sp>
    </p:spTree>
    <p:extLst>
      <p:ext uri="{BB962C8B-B14F-4D97-AF65-F5344CB8AC3E}">
        <p14:creationId xmlns:p14="http://schemas.microsoft.com/office/powerpoint/2010/main" val="1143411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0A9C55A-71F3-DB97-724F-33DF12E37486}"/>
              </a:ext>
            </a:extLst>
          </p:cNvPr>
          <p:cNvPicPr>
            <a:picLocks noChangeAspect="1"/>
          </p:cNvPicPr>
          <p:nvPr/>
        </p:nvPicPr>
        <p:blipFill>
          <a:blip r:embed="rId3"/>
          <a:stretch>
            <a:fillRect/>
          </a:stretch>
        </p:blipFill>
        <p:spPr>
          <a:xfrm>
            <a:off x="368968" y="838567"/>
            <a:ext cx="6883567" cy="5426879"/>
          </a:xfrm>
          <a:prstGeom prst="rect">
            <a:avLst/>
          </a:prstGeom>
        </p:spPr>
      </p:pic>
      <p:sp>
        <p:nvSpPr>
          <p:cNvPr id="4" name="TextBox 3">
            <a:extLst>
              <a:ext uri="{FF2B5EF4-FFF2-40B4-BE49-F238E27FC236}">
                <a16:creationId xmlns:a16="http://schemas.microsoft.com/office/drawing/2014/main" id="{8B6C9856-D2D8-E0BE-4355-C1B8CC75BB6D}"/>
              </a:ext>
            </a:extLst>
          </p:cNvPr>
          <p:cNvSpPr txBox="1"/>
          <p:nvPr/>
        </p:nvSpPr>
        <p:spPr>
          <a:xfrm>
            <a:off x="7252535" y="1427747"/>
            <a:ext cx="4684295" cy="4247317"/>
          </a:xfrm>
          <a:prstGeom prst="rect">
            <a:avLst/>
          </a:prstGeom>
          <a:noFill/>
        </p:spPr>
        <p:txBody>
          <a:bodyPr wrap="square" rtlCol="0">
            <a:spAutoFit/>
          </a:bodyPr>
          <a:lstStyle/>
          <a:p>
            <a:r>
              <a:rPr lang="en-US" sz="2800" b="1" dirty="0"/>
              <a:t>Market Opportunity</a:t>
            </a:r>
          </a:p>
          <a:p>
            <a:endParaRPr lang="en-US" sz="2800" b="1" dirty="0"/>
          </a:p>
          <a:p>
            <a:pPr>
              <a:buFont typeface="Arial" panose="020B0604020202020204" pitchFamily="34" charset="0"/>
              <a:buChar char="•"/>
            </a:pPr>
            <a:r>
              <a:rPr lang="en-US" sz="2800" b="1" dirty="0"/>
              <a:t>Sustainable Fashion Market:</a:t>
            </a:r>
            <a:r>
              <a:rPr lang="en-US" sz="2800" dirty="0"/>
              <a:t> Projected to reach </a:t>
            </a:r>
            <a:r>
              <a:rPr lang="en-IN" sz="2800" b="1" dirty="0"/>
              <a:t>₹68,475 crore</a:t>
            </a:r>
            <a:r>
              <a:rPr lang="en-US" sz="2800" b="1" dirty="0"/>
              <a:t> by 2026</a:t>
            </a:r>
            <a:r>
              <a:rPr lang="en-US" sz="2800" dirty="0"/>
              <a:t>.</a:t>
            </a:r>
          </a:p>
          <a:p>
            <a:endParaRPr lang="en-US" sz="2800" dirty="0"/>
          </a:p>
          <a:p>
            <a:pPr>
              <a:buFont typeface="Arial" panose="020B0604020202020204" pitchFamily="34" charset="0"/>
              <a:buChar char="•"/>
            </a:pPr>
            <a:r>
              <a:rPr lang="en-US" sz="2800" dirty="0"/>
              <a:t>Rising need for </a:t>
            </a:r>
            <a:r>
              <a:rPr lang="en-US" sz="2800" b="1" dirty="0"/>
              <a:t>versatile, space-saving clothing solutions</a:t>
            </a:r>
            <a:r>
              <a:rPr lang="en-US" sz="2800" dirty="0"/>
              <a:t> in urban markets.</a:t>
            </a:r>
          </a:p>
          <a:p>
            <a:endParaRPr lang="en-IN" dirty="0"/>
          </a:p>
        </p:txBody>
      </p:sp>
    </p:spTree>
    <p:extLst>
      <p:ext uri="{BB962C8B-B14F-4D97-AF65-F5344CB8AC3E}">
        <p14:creationId xmlns:p14="http://schemas.microsoft.com/office/powerpoint/2010/main" val="17895070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856BAD-5DB9-69B4-4BDF-46B3BF89075D}"/>
              </a:ext>
            </a:extLst>
          </p:cNvPr>
          <p:cNvSpPr>
            <a:spLocks noGrp="1"/>
          </p:cNvSpPr>
          <p:nvPr>
            <p:ph type="title"/>
          </p:nvPr>
        </p:nvSpPr>
        <p:spPr/>
        <p:txBody>
          <a:bodyPr>
            <a:normAutofit/>
          </a:bodyPr>
          <a:lstStyle/>
          <a:p>
            <a:pPr algn="ctr"/>
            <a:r>
              <a:rPr lang="en-IN" sz="3600" b="1" dirty="0"/>
              <a:t>How </a:t>
            </a:r>
            <a:r>
              <a:rPr lang="en-IN" sz="3600" b="1" dirty="0" err="1"/>
              <a:t>VersaVogue</a:t>
            </a:r>
            <a:r>
              <a:rPr lang="en-IN" sz="3600" b="1" dirty="0"/>
              <a:t> Makes Money</a:t>
            </a:r>
          </a:p>
        </p:txBody>
      </p:sp>
      <p:sp>
        <p:nvSpPr>
          <p:cNvPr id="3" name="TextBox 2">
            <a:extLst>
              <a:ext uri="{FF2B5EF4-FFF2-40B4-BE49-F238E27FC236}">
                <a16:creationId xmlns:a16="http://schemas.microsoft.com/office/drawing/2014/main" id="{39AEC523-AC4E-E5DB-D6D5-27D6A61105B3}"/>
              </a:ext>
            </a:extLst>
          </p:cNvPr>
          <p:cNvSpPr txBox="1"/>
          <p:nvPr/>
        </p:nvSpPr>
        <p:spPr>
          <a:xfrm>
            <a:off x="385012" y="1363580"/>
            <a:ext cx="11454062" cy="5186035"/>
          </a:xfrm>
          <a:prstGeom prst="rect">
            <a:avLst/>
          </a:prstGeom>
          <a:noFill/>
        </p:spPr>
        <p:txBody>
          <a:bodyPr wrap="square" rtlCol="0">
            <a:spAutoFit/>
          </a:bodyPr>
          <a:lstStyle/>
          <a:p>
            <a:r>
              <a:rPr lang="en-US" sz="2500" b="1" dirty="0"/>
              <a:t>   1. </a:t>
            </a:r>
            <a:r>
              <a:rPr lang="en-US" sz="2600" b="1" dirty="0"/>
              <a:t>Revenue Streams</a:t>
            </a:r>
          </a:p>
          <a:p>
            <a:pPr>
              <a:buFont typeface="Arial" panose="020B0604020202020204" pitchFamily="34" charset="0"/>
              <a:buChar char="•"/>
            </a:pPr>
            <a:r>
              <a:rPr lang="en-US" sz="2500" b="1" dirty="0"/>
              <a:t>Direct-to-Consumer (D2C):</a:t>
            </a:r>
            <a:endParaRPr lang="en-US" sz="2500" dirty="0"/>
          </a:p>
          <a:p>
            <a:pPr marL="742950" lvl="1" indent="-285750">
              <a:buFont typeface="Arial" panose="020B0604020202020204" pitchFamily="34" charset="0"/>
              <a:buChar char="•"/>
            </a:pPr>
            <a:r>
              <a:rPr lang="en-US" sz="2500" dirty="0"/>
              <a:t>Sell directly through e-commerce platforms for maximum reach.</a:t>
            </a:r>
          </a:p>
          <a:p>
            <a:pPr>
              <a:buFont typeface="Arial" panose="020B0604020202020204" pitchFamily="34" charset="0"/>
              <a:buChar char="•"/>
            </a:pPr>
            <a:r>
              <a:rPr lang="en-US" sz="2500" b="1" dirty="0"/>
              <a:t>Subscription Boxes:</a:t>
            </a:r>
            <a:endParaRPr lang="en-US" sz="2500" dirty="0"/>
          </a:p>
          <a:p>
            <a:pPr marL="742950" lvl="1" indent="-285750">
              <a:buFont typeface="Arial" panose="020B0604020202020204" pitchFamily="34" charset="0"/>
              <a:buChar char="•"/>
            </a:pPr>
            <a:r>
              <a:rPr lang="en-US" sz="2500" dirty="0"/>
              <a:t>Offer </a:t>
            </a:r>
            <a:r>
              <a:rPr lang="en-US" sz="2500" b="1" dirty="0"/>
              <a:t>seasonal modules</a:t>
            </a:r>
            <a:r>
              <a:rPr lang="en-US" sz="2500" dirty="0"/>
              <a:t> with exclusive styles for recurring revenue.</a:t>
            </a:r>
          </a:p>
          <a:p>
            <a:pPr>
              <a:buFont typeface="Arial" panose="020B0604020202020204" pitchFamily="34" charset="0"/>
              <a:buChar char="•"/>
            </a:pPr>
            <a:r>
              <a:rPr lang="en-US" sz="2500" b="1" dirty="0"/>
              <a:t>Partnerships &amp; Licensing:</a:t>
            </a:r>
            <a:endParaRPr lang="en-US" sz="2500" dirty="0"/>
          </a:p>
          <a:p>
            <a:pPr marL="742950" lvl="1" indent="-285750">
              <a:buFont typeface="Arial" panose="020B0604020202020204" pitchFamily="34" charset="0"/>
              <a:buChar char="•"/>
            </a:pPr>
            <a:r>
              <a:rPr lang="en-US" sz="2500" dirty="0"/>
              <a:t>Collaborate with fashion brands and eco-conscious organizations.</a:t>
            </a:r>
          </a:p>
          <a:p>
            <a:pPr lvl="1"/>
            <a:endParaRPr lang="en-US" sz="2500" dirty="0"/>
          </a:p>
          <a:p>
            <a:r>
              <a:rPr lang="en-US" sz="2600" b="1" dirty="0"/>
              <a:t>2. Recurring Revenue</a:t>
            </a:r>
          </a:p>
          <a:p>
            <a:pPr>
              <a:buFont typeface="Arial" panose="020B0604020202020204" pitchFamily="34" charset="0"/>
              <a:buChar char="•"/>
            </a:pPr>
            <a:r>
              <a:rPr lang="en-US" sz="2600" b="1" dirty="0"/>
              <a:t>Upselling:</a:t>
            </a:r>
            <a:endParaRPr lang="en-US" sz="2600" dirty="0"/>
          </a:p>
          <a:p>
            <a:pPr marL="742950" lvl="1" indent="-285750">
              <a:buFont typeface="Arial" panose="020B0604020202020204" pitchFamily="34" charset="0"/>
              <a:buChar char="•"/>
            </a:pPr>
            <a:r>
              <a:rPr lang="en-US" sz="2600" dirty="0"/>
              <a:t>Offer </a:t>
            </a:r>
            <a:r>
              <a:rPr lang="en-US" sz="2600" b="1" dirty="0"/>
              <a:t>limited-edition styles</a:t>
            </a:r>
            <a:r>
              <a:rPr lang="en-US" sz="2600" dirty="0"/>
              <a:t> and premium modules.</a:t>
            </a:r>
          </a:p>
          <a:p>
            <a:pPr>
              <a:buFont typeface="Arial" panose="020B0604020202020204" pitchFamily="34" charset="0"/>
              <a:buChar char="•"/>
            </a:pPr>
            <a:r>
              <a:rPr lang="en-US" sz="2600" b="1" dirty="0"/>
              <a:t>Loyalty Programs:</a:t>
            </a:r>
            <a:endParaRPr lang="en-US" sz="2600" dirty="0"/>
          </a:p>
          <a:p>
            <a:pPr marL="742950" lvl="1" indent="-285750">
              <a:buFont typeface="Arial" panose="020B0604020202020204" pitchFamily="34" charset="0"/>
              <a:buChar char="•"/>
            </a:pPr>
            <a:r>
              <a:rPr lang="en-US" sz="2600" dirty="0"/>
              <a:t>Incentivize repeat purchases with discounts and early access.</a:t>
            </a:r>
          </a:p>
        </p:txBody>
      </p:sp>
    </p:spTree>
    <p:extLst>
      <p:ext uri="{BB962C8B-B14F-4D97-AF65-F5344CB8AC3E}">
        <p14:creationId xmlns:p14="http://schemas.microsoft.com/office/powerpoint/2010/main" val="33128271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C92E57C-EE93-49A7-BE1A-E3F1B8F086CC}"/>
              </a:ext>
            </a:extLst>
          </p:cNvPr>
          <p:cNvPicPr>
            <a:picLocks noChangeAspect="1"/>
          </p:cNvPicPr>
          <p:nvPr/>
        </p:nvPicPr>
        <p:blipFill>
          <a:blip r:embed="rId3">
            <a:extLst>
              <a:ext uri="{28A0092B-C50C-407E-A947-70E740481C1C}">
                <a14:useLocalDpi xmlns:a14="http://schemas.microsoft.com/office/drawing/2010/main" val="0"/>
              </a:ext>
            </a:extLst>
          </a:blip>
          <a:srcRect l="805"/>
          <a:stretch/>
        </p:blipFill>
        <p:spPr>
          <a:xfrm>
            <a:off x="794083" y="3782812"/>
            <a:ext cx="10234865" cy="2158260"/>
          </a:xfrm>
          <a:prstGeom prst="rect">
            <a:avLst/>
          </a:prstGeom>
        </p:spPr>
      </p:pic>
      <p:sp>
        <p:nvSpPr>
          <p:cNvPr id="5" name="TextBox 4">
            <a:extLst>
              <a:ext uri="{FF2B5EF4-FFF2-40B4-BE49-F238E27FC236}">
                <a16:creationId xmlns:a16="http://schemas.microsoft.com/office/drawing/2014/main" id="{50F94EDB-2537-43D5-A296-00A48ECFB906}"/>
              </a:ext>
            </a:extLst>
          </p:cNvPr>
          <p:cNvSpPr txBox="1"/>
          <p:nvPr/>
        </p:nvSpPr>
        <p:spPr>
          <a:xfrm>
            <a:off x="794086" y="1474488"/>
            <a:ext cx="10603831" cy="2308324"/>
          </a:xfrm>
          <a:prstGeom prst="rect">
            <a:avLst/>
          </a:prstGeom>
          <a:noFill/>
        </p:spPr>
        <p:txBody>
          <a:bodyPr wrap="square" rtlCol="0">
            <a:spAutoFit/>
          </a:bodyPr>
          <a:lstStyle/>
          <a:p>
            <a:r>
              <a:rPr lang="en-US" sz="2500" b="1" dirty="0"/>
              <a:t>   3. </a:t>
            </a:r>
            <a:r>
              <a:rPr lang="en-US" sz="2600" b="1" dirty="0"/>
              <a:t>Pricing Strategy</a:t>
            </a:r>
          </a:p>
          <a:p>
            <a:pPr>
              <a:buFont typeface="Arial" panose="020B0604020202020204" pitchFamily="34" charset="0"/>
              <a:buChar char="•"/>
            </a:pPr>
            <a:r>
              <a:rPr lang="en-US" sz="2500" b="1" dirty="0"/>
              <a:t>Base Outfit:</a:t>
            </a:r>
            <a:endParaRPr lang="en-US" sz="2500" dirty="0"/>
          </a:p>
          <a:p>
            <a:pPr marL="742950" lvl="1" indent="-285750">
              <a:buFont typeface="Arial" panose="020B0604020202020204" pitchFamily="34" charset="0"/>
              <a:buChar char="•"/>
            </a:pPr>
            <a:r>
              <a:rPr lang="en-US" sz="2500" dirty="0"/>
              <a:t>Starting at </a:t>
            </a:r>
            <a:r>
              <a:rPr lang="en-US" sz="2500" b="1" dirty="0"/>
              <a:t>₹5,000</a:t>
            </a:r>
            <a:r>
              <a:rPr lang="en-US" sz="2500" dirty="0"/>
              <a:t> for core modular sets.</a:t>
            </a:r>
          </a:p>
          <a:p>
            <a:pPr>
              <a:buFont typeface="Arial" panose="020B0604020202020204" pitchFamily="34" charset="0"/>
              <a:buChar char="•"/>
            </a:pPr>
            <a:r>
              <a:rPr lang="en-US" sz="2500" b="1" dirty="0"/>
              <a:t>Add-Ons:</a:t>
            </a:r>
            <a:endParaRPr lang="en-US" sz="2500" dirty="0"/>
          </a:p>
          <a:p>
            <a:pPr marL="742950" lvl="1" indent="-285750">
              <a:buFont typeface="Arial" panose="020B0604020202020204" pitchFamily="34" charset="0"/>
              <a:buChar char="•"/>
            </a:pPr>
            <a:r>
              <a:rPr lang="en-US" sz="2500" dirty="0"/>
              <a:t>Accessories and extensions priced between </a:t>
            </a:r>
            <a:r>
              <a:rPr lang="en-US" sz="2500" b="1" dirty="0"/>
              <a:t>₹500–₹2,000.</a:t>
            </a:r>
            <a:endParaRPr lang="en-US" sz="2500" dirty="0"/>
          </a:p>
          <a:p>
            <a:endParaRPr lang="en-IN" dirty="0"/>
          </a:p>
        </p:txBody>
      </p:sp>
    </p:spTree>
    <p:extLst>
      <p:ext uri="{BB962C8B-B14F-4D97-AF65-F5344CB8AC3E}">
        <p14:creationId xmlns:p14="http://schemas.microsoft.com/office/powerpoint/2010/main" val="4613926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856977-46A6-110D-6547-AA199B65801F}"/>
              </a:ext>
            </a:extLst>
          </p:cNvPr>
          <p:cNvSpPr>
            <a:spLocks noGrp="1"/>
          </p:cNvSpPr>
          <p:nvPr>
            <p:ph type="title"/>
          </p:nvPr>
        </p:nvSpPr>
        <p:spPr/>
        <p:txBody>
          <a:bodyPr>
            <a:normAutofit/>
          </a:bodyPr>
          <a:lstStyle/>
          <a:p>
            <a:pPr algn="ctr"/>
            <a:r>
              <a:rPr lang="en-US" sz="3600" b="1" i="1" dirty="0"/>
              <a:t>The Fashion Revolution is Here</a:t>
            </a:r>
            <a:endParaRPr lang="en-IN" sz="3600" b="1" dirty="0"/>
          </a:p>
        </p:txBody>
      </p:sp>
      <p:pic>
        <p:nvPicPr>
          <p:cNvPr id="6" name="Picture 5">
            <a:extLst>
              <a:ext uri="{FF2B5EF4-FFF2-40B4-BE49-F238E27FC236}">
                <a16:creationId xmlns:a16="http://schemas.microsoft.com/office/drawing/2014/main" id="{8789C6A8-CEE3-EF8C-B75B-72EAF5357FAF}"/>
              </a:ext>
            </a:extLst>
          </p:cNvPr>
          <p:cNvPicPr>
            <a:picLocks noChangeAspect="1"/>
          </p:cNvPicPr>
          <p:nvPr/>
        </p:nvPicPr>
        <p:blipFill>
          <a:blip r:embed="rId3"/>
          <a:stretch>
            <a:fillRect/>
          </a:stretch>
        </p:blipFill>
        <p:spPr>
          <a:xfrm>
            <a:off x="5061253" y="1225466"/>
            <a:ext cx="7307210" cy="5760870"/>
          </a:xfrm>
          <a:prstGeom prst="rect">
            <a:avLst/>
          </a:prstGeom>
        </p:spPr>
      </p:pic>
      <p:sp>
        <p:nvSpPr>
          <p:cNvPr id="7" name="TextBox 6">
            <a:extLst>
              <a:ext uri="{FF2B5EF4-FFF2-40B4-BE49-F238E27FC236}">
                <a16:creationId xmlns:a16="http://schemas.microsoft.com/office/drawing/2014/main" id="{C51BC807-BFB7-7CFA-F920-1E4D1592F2A6}"/>
              </a:ext>
            </a:extLst>
          </p:cNvPr>
          <p:cNvSpPr txBox="1"/>
          <p:nvPr/>
        </p:nvSpPr>
        <p:spPr>
          <a:xfrm>
            <a:off x="336885" y="2067551"/>
            <a:ext cx="4860757" cy="4154984"/>
          </a:xfrm>
          <a:prstGeom prst="rect">
            <a:avLst/>
          </a:prstGeom>
          <a:noFill/>
        </p:spPr>
        <p:txBody>
          <a:bodyPr wrap="square" rtlCol="0">
            <a:spAutoFit/>
          </a:bodyPr>
          <a:lstStyle/>
          <a:p>
            <a:pPr marL="514350" indent="-514350">
              <a:buAutoNum type="arabicPeriod"/>
            </a:pPr>
            <a:r>
              <a:rPr lang="en-US" sz="2600" b="1" dirty="0"/>
              <a:t>Global Fashion Market</a:t>
            </a:r>
          </a:p>
          <a:p>
            <a:pPr marL="514350" indent="-514350">
              <a:buAutoNum type="arabicPeriod"/>
            </a:pPr>
            <a:endParaRPr lang="en-US" sz="2600" b="1" dirty="0"/>
          </a:p>
          <a:p>
            <a:pPr>
              <a:buFont typeface="Arial" panose="020B0604020202020204" pitchFamily="34" charset="0"/>
              <a:buChar char="•"/>
            </a:pPr>
            <a:r>
              <a:rPr lang="en-US" sz="2600" b="1" dirty="0"/>
              <a:t>Market Size:</a:t>
            </a:r>
            <a:r>
              <a:rPr lang="en-US" sz="2600" dirty="0"/>
              <a:t> </a:t>
            </a:r>
            <a:r>
              <a:rPr lang="en-IN" sz="2800" dirty="0"/>
              <a:t>₹1,41,10,000 crore</a:t>
            </a:r>
            <a:r>
              <a:rPr lang="en-US" sz="2600" dirty="0"/>
              <a:t>.</a:t>
            </a:r>
          </a:p>
          <a:p>
            <a:pPr>
              <a:buFont typeface="Arial" panose="020B0604020202020204" pitchFamily="34" charset="0"/>
              <a:buChar char="•"/>
            </a:pPr>
            <a:r>
              <a:rPr lang="en-US" sz="2600" b="1" dirty="0"/>
              <a:t>Growth in Sustainable</a:t>
            </a:r>
          </a:p>
          <a:p>
            <a:pPr>
              <a:buFont typeface="Arial" panose="020B0604020202020204" pitchFamily="34" charset="0"/>
              <a:buChar char="•"/>
            </a:pPr>
            <a:endParaRPr lang="en-US" sz="2600" b="1" dirty="0"/>
          </a:p>
          <a:p>
            <a:r>
              <a:rPr lang="en-US" sz="2600" b="1" dirty="0"/>
              <a:t> Fashion:</a:t>
            </a:r>
            <a:r>
              <a:rPr lang="en-US" sz="2600" dirty="0"/>
              <a:t> Expanding at </a:t>
            </a:r>
            <a:r>
              <a:rPr lang="en-US" sz="2600" b="1" dirty="0"/>
              <a:t>8% annually</a:t>
            </a:r>
            <a:r>
              <a:rPr lang="en-US" sz="2600" dirty="0"/>
              <a:t>, driven by eco-conscious consumer demand.</a:t>
            </a:r>
          </a:p>
          <a:p>
            <a:endParaRPr lang="en-IN" sz="2600" dirty="0"/>
          </a:p>
        </p:txBody>
      </p:sp>
    </p:spTree>
    <p:extLst>
      <p:ext uri="{BB962C8B-B14F-4D97-AF65-F5344CB8AC3E}">
        <p14:creationId xmlns:p14="http://schemas.microsoft.com/office/powerpoint/2010/main" val="15783119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previewer">
            <a:extLst>
              <a:ext uri="{FF2B5EF4-FFF2-40B4-BE49-F238E27FC236}">
                <a16:creationId xmlns:a16="http://schemas.microsoft.com/office/drawing/2014/main" id="{84ED0AEF-A4FE-4308-7CD6-B6332ABA379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A70262CF-0A47-BF2B-77F6-1CE5DED41911}"/>
              </a:ext>
            </a:extLst>
          </p:cNvPr>
          <p:cNvSpPr txBox="1"/>
          <p:nvPr/>
        </p:nvSpPr>
        <p:spPr>
          <a:xfrm>
            <a:off x="1716504" y="0"/>
            <a:ext cx="9031707" cy="2092881"/>
          </a:xfrm>
          <a:prstGeom prst="rect">
            <a:avLst/>
          </a:prstGeom>
          <a:noFill/>
        </p:spPr>
        <p:txBody>
          <a:bodyPr wrap="square" rtlCol="0">
            <a:spAutoFit/>
          </a:bodyPr>
          <a:lstStyle/>
          <a:p>
            <a:pPr algn="ctr"/>
            <a:r>
              <a:rPr lang="en-US" sz="2500" b="1" dirty="0"/>
              <a:t>2. Addressable Market</a:t>
            </a:r>
          </a:p>
          <a:p>
            <a:pPr algn="ctr">
              <a:buFont typeface="Arial" panose="020B0604020202020204" pitchFamily="34" charset="0"/>
              <a:buChar char="•"/>
            </a:pPr>
            <a:r>
              <a:rPr lang="en-US" sz="2500" dirty="0"/>
              <a:t>Targeting discerning young professionals and environmentally conscious individuals in urban centers.</a:t>
            </a:r>
            <a:br>
              <a:rPr lang="en-US" sz="2500" dirty="0"/>
            </a:br>
            <a:r>
              <a:rPr lang="en-US" sz="2500" dirty="0"/>
              <a:t>Positioned to meet the growing demand for sustainable, adaptable,        and high-end fashion solutions. </a:t>
            </a:r>
          </a:p>
        </p:txBody>
      </p:sp>
    </p:spTree>
    <p:extLst>
      <p:ext uri="{BB962C8B-B14F-4D97-AF65-F5344CB8AC3E}">
        <p14:creationId xmlns:p14="http://schemas.microsoft.com/office/powerpoint/2010/main" val="34080494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1F17FE-C073-AB78-7640-BBDF547293C7}"/>
              </a:ext>
            </a:extLst>
          </p:cNvPr>
          <p:cNvSpPr>
            <a:spLocks noGrp="1"/>
          </p:cNvSpPr>
          <p:nvPr>
            <p:ph type="title"/>
          </p:nvPr>
        </p:nvSpPr>
        <p:spPr/>
        <p:txBody>
          <a:bodyPr>
            <a:normAutofit/>
          </a:bodyPr>
          <a:lstStyle/>
          <a:p>
            <a:pPr algn="ctr"/>
            <a:r>
              <a:rPr lang="en-US" sz="3600" b="1" dirty="0"/>
              <a:t>Why </a:t>
            </a:r>
            <a:r>
              <a:rPr lang="en-US" sz="3600" b="1" dirty="0" err="1"/>
              <a:t>VersaVogue</a:t>
            </a:r>
            <a:r>
              <a:rPr lang="en-US" sz="3600" b="1" dirty="0"/>
              <a:t> Will Lead the Market</a:t>
            </a:r>
            <a:endParaRPr lang="en-IN" sz="3600" b="1" dirty="0"/>
          </a:p>
        </p:txBody>
      </p:sp>
      <p:pic>
        <p:nvPicPr>
          <p:cNvPr id="5" name="Picture 4">
            <a:extLst>
              <a:ext uri="{FF2B5EF4-FFF2-40B4-BE49-F238E27FC236}">
                <a16:creationId xmlns:a16="http://schemas.microsoft.com/office/drawing/2014/main" id="{C083BB84-496A-BFE4-E100-20DA1B85D364}"/>
              </a:ext>
            </a:extLst>
          </p:cNvPr>
          <p:cNvPicPr>
            <a:picLocks noChangeAspect="1"/>
          </p:cNvPicPr>
          <p:nvPr/>
        </p:nvPicPr>
        <p:blipFill>
          <a:blip r:embed="rId2">
            <a:extLst>
              <a:ext uri="{28A0092B-C50C-407E-A947-70E740481C1C}">
                <a14:useLocalDpi xmlns:a14="http://schemas.microsoft.com/office/drawing/2010/main" val="0"/>
              </a:ext>
            </a:extLst>
          </a:blip>
          <a:srcRect l="8830" t="5324" r="9532" b="5324"/>
          <a:stretch/>
        </p:blipFill>
        <p:spPr>
          <a:xfrm>
            <a:off x="6926584" y="1487299"/>
            <a:ext cx="4907008" cy="5370701"/>
          </a:xfrm>
          <a:prstGeom prst="rect">
            <a:avLst/>
          </a:prstGeom>
        </p:spPr>
      </p:pic>
      <p:sp>
        <p:nvSpPr>
          <p:cNvPr id="6" name="TextBox 5">
            <a:extLst>
              <a:ext uri="{FF2B5EF4-FFF2-40B4-BE49-F238E27FC236}">
                <a16:creationId xmlns:a16="http://schemas.microsoft.com/office/drawing/2014/main" id="{6B6C8D83-8181-82D6-41FD-317A6A959596}"/>
              </a:ext>
            </a:extLst>
          </p:cNvPr>
          <p:cNvSpPr txBox="1"/>
          <p:nvPr/>
        </p:nvSpPr>
        <p:spPr>
          <a:xfrm>
            <a:off x="687320" y="1487299"/>
            <a:ext cx="7154779" cy="5186035"/>
          </a:xfrm>
          <a:prstGeom prst="rect">
            <a:avLst/>
          </a:prstGeom>
          <a:noFill/>
        </p:spPr>
        <p:txBody>
          <a:bodyPr wrap="square" rtlCol="0">
            <a:spAutoFit/>
          </a:bodyPr>
          <a:lstStyle/>
          <a:p>
            <a:r>
              <a:rPr lang="en-US" sz="2500" b="1" dirty="0"/>
              <a:t>1. Unique Value Proposition</a:t>
            </a:r>
          </a:p>
          <a:p>
            <a:r>
              <a:rPr lang="en-US" sz="2500" i="1" dirty="0"/>
              <a:t>"Fashion that adapts, without compromise."</a:t>
            </a:r>
            <a:endParaRPr lang="en-US" sz="2500" dirty="0"/>
          </a:p>
          <a:p>
            <a:pPr>
              <a:buFont typeface="Arial" panose="020B0604020202020204" pitchFamily="34" charset="0"/>
              <a:buChar char="•"/>
            </a:pPr>
            <a:r>
              <a:rPr lang="en-US" sz="2500" dirty="0"/>
              <a:t>Boundless styling possibilities, delivering unmatched versatility for every moment</a:t>
            </a:r>
          </a:p>
          <a:p>
            <a:endParaRPr lang="en-US" sz="2500" dirty="0"/>
          </a:p>
          <a:p>
            <a:r>
              <a:rPr lang="en-US" sz="2500" b="1" dirty="0"/>
              <a:t>2. First-Mover Advantage</a:t>
            </a:r>
          </a:p>
          <a:p>
            <a:r>
              <a:rPr lang="en-US" sz="2500" i="1" dirty="0"/>
              <a:t>"Leading the modular fashion revolution."</a:t>
            </a:r>
            <a:endParaRPr lang="en-US" sz="2500" dirty="0"/>
          </a:p>
          <a:p>
            <a:pPr>
              <a:buFont typeface="Arial" panose="020B0604020202020204" pitchFamily="34" charset="0"/>
              <a:buChar char="•"/>
            </a:pPr>
            <a:r>
              <a:rPr lang="en-US" sz="2500" b="1" dirty="0"/>
              <a:t>Limited competition</a:t>
            </a:r>
            <a:r>
              <a:rPr lang="en-US" sz="2500" dirty="0"/>
              <a:t> in the modular clothing market.</a:t>
            </a:r>
          </a:p>
          <a:p>
            <a:endParaRPr lang="en-US" sz="2500" b="1" dirty="0"/>
          </a:p>
          <a:p>
            <a:r>
              <a:rPr lang="en-US" sz="2500" b="1" dirty="0"/>
              <a:t>3. Technology &amp; Design</a:t>
            </a:r>
          </a:p>
          <a:p>
            <a:r>
              <a:rPr lang="en-US" sz="2500" i="1" dirty="0"/>
              <a:t>"Innovation meets elegance."</a:t>
            </a:r>
            <a:endParaRPr lang="en-US" sz="2500" dirty="0"/>
          </a:p>
          <a:p>
            <a:pPr>
              <a:buFont typeface="Arial" panose="020B0604020202020204" pitchFamily="34" charset="0"/>
              <a:buChar char="•"/>
            </a:pPr>
            <a:r>
              <a:rPr lang="en-US" sz="2500" b="1" dirty="0"/>
              <a:t>Patentable modular clothing technology</a:t>
            </a:r>
            <a:r>
              <a:rPr lang="en-US" sz="2500" dirty="0"/>
              <a:t> for snap-on, zip, or magnetic assembly.</a:t>
            </a:r>
          </a:p>
        </p:txBody>
      </p:sp>
    </p:spTree>
    <p:extLst>
      <p:ext uri="{BB962C8B-B14F-4D97-AF65-F5344CB8AC3E}">
        <p14:creationId xmlns:p14="http://schemas.microsoft.com/office/powerpoint/2010/main" val="22303998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61E227-E8B7-BC48-5C50-8B56A2A791CE}"/>
              </a:ext>
            </a:extLst>
          </p:cNvPr>
          <p:cNvSpPr>
            <a:spLocks noGrp="1"/>
          </p:cNvSpPr>
          <p:nvPr>
            <p:ph type="title"/>
          </p:nvPr>
        </p:nvSpPr>
        <p:spPr/>
        <p:txBody>
          <a:bodyPr>
            <a:normAutofit/>
          </a:bodyPr>
          <a:lstStyle/>
          <a:p>
            <a:pPr algn="ctr"/>
            <a:r>
              <a:rPr lang="en-IN" sz="3600" b="1" dirty="0" err="1"/>
              <a:t>VersaVogue</a:t>
            </a:r>
            <a:r>
              <a:rPr lang="en-IN" sz="3600" b="1" dirty="0"/>
              <a:t>: Financial Projections</a:t>
            </a:r>
          </a:p>
        </p:txBody>
      </p:sp>
      <p:pic>
        <p:nvPicPr>
          <p:cNvPr id="7" name="Picture 6">
            <a:extLst>
              <a:ext uri="{FF2B5EF4-FFF2-40B4-BE49-F238E27FC236}">
                <a16:creationId xmlns:a16="http://schemas.microsoft.com/office/drawing/2014/main" id="{95AFF8FA-C110-F2D2-9FA0-C671F950C843}"/>
              </a:ext>
            </a:extLst>
          </p:cNvPr>
          <p:cNvPicPr>
            <a:picLocks noChangeAspect="1"/>
          </p:cNvPicPr>
          <p:nvPr/>
        </p:nvPicPr>
        <p:blipFill>
          <a:blip r:embed="rId2"/>
          <a:stretch>
            <a:fillRect/>
          </a:stretch>
        </p:blipFill>
        <p:spPr>
          <a:xfrm>
            <a:off x="173454" y="1690687"/>
            <a:ext cx="8626236" cy="4629901"/>
          </a:xfrm>
          <a:prstGeom prst="rect">
            <a:avLst/>
          </a:prstGeom>
        </p:spPr>
      </p:pic>
      <p:sp>
        <p:nvSpPr>
          <p:cNvPr id="10" name="TextBox 9">
            <a:extLst>
              <a:ext uri="{FF2B5EF4-FFF2-40B4-BE49-F238E27FC236}">
                <a16:creationId xmlns:a16="http://schemas.microsoft.com/office/drawing/2014/main" id="{CCBA5EBE-CEE2-5C85-14C7-6AE2B059D8C4}"/>
              </a:ext>
            </a:extLst>
          </p:cNvPr>
          <p:cNvSpPr txBox="1"/>
          <p:nvPr/>
        </p:nvSpPr>
        <p:spPr>
          <a:xfrm>
            <a:off x="7777414" y="2479509"/>
            <a:ext cx="4414586" cy="2683042"/>
          </a:xfrm>
          <a:prstGeom prst="rect">
            <a:avLst/>
          </a:prstGeom>
          <a:noFill/>
        </p:spPr>
        <p:txBody>
          <a:bodyPr wrap="square" rtlCol="0">
            <a:spAutoFit/>
          </a:bodyPr>
          <a:lstStyle/>
          <a:p>
            <a:r>
              <a:rPr lang="en-US" sz="2400" b="1" dirty="0"/>
              <a:t>1. Growth Projections</a:t>
            </a:r>
          </a:p>
          <a:p>
            <a:pPr>
              <a:buFont typeface="Arial" panose="020B0604020202020204" pitchFamily="34" charset="0"/>
              <a:buChar char="•"/>
            </a:pPr>
            <a:r>
              <a:rPr lang="en-US" sz="2400" b="1" dirty="0"/>
              <a:t>50% Year-over-Year (YoY)</a:t>
            </a:r>
            <a:r>
              <a:rPr lang="en-US" sz="2400" dirty="0"/>
              <a:t> growth expected for the first 3 years.</a:t>
            </a:r>
          </a:p>
          <a:p>
            <a:pPr>
              <a:buFont typeface="Arial" panose="020B0604020202020204" pitchFamily="34" charset="0"/>
              <a:buChar char="•"/>
            </a:pPr>
            <a:r>
              <a:rPr lang="en-US" sz="2400" dirty="0"/>
              <a:t>Driven by increased market penetration and recurring revenue streams.</a:t>
            </a:r>
          </a:p>
          <a:p>
            <a:endParaRPr lang="en-IN" sz="2400" dirty="0"/>
          </a:p>
        </p:txBody>
      </p:sp>
    </p:spTree>
    <p:extLst>
      <p:ext uri="{BB962C8B-B14F-4D97-AF65-F5344CB8AC3E}">
        <p14:creationId xmlns:p14="http://schemas.microsoft.com/office/powerpoint/2010/main" val="30401373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C3DF3B0-DB32-DA81-0D1A-0540EBE991B0}"/>
              </a:ext>
            </a:extLst>
          </p:cNvPr>
          <p:cNvPicPr>
            <a:picLocks noChangeAspect="1"/>
          </p:cNvPicPr>
          <p:nvPr/>
        </p:nvPicPr>
        <p:blipFill>
          <a:blip r:embed="rId2"/>
          <a:stretch>
            <a:fillRect/>
          </a:stretch>
        </p:blipFill>
        <p:spPr>
          <a:xfrm>
            <a:off x="208547" y="1697578"/>
            <a:ext cx="8293769" cy="4451458"/>
          </a:xfrm>
          <a:prstGeom prst="rect">
            <a:avLst/>
          </a:prstGeom>
        </p:spPr>
      </p:pic>
      <p:sp>
        <p:nvSpPr>
          <p:cNvPr id="8" name="TextBox 7">
            <a:extLst>
              <a:ext uri="{FF2B5EF4-FFF2-40B4-BE49-F238E27FC236}">
                <a16:creationId xmlns:a16="http://schemas.microsoft.com/office/drawing/2014/main" id="{B7595DD5-CB6B-DBB1-5FBF-69056CFE1498}"/>
              </a:ext>
            </a:extLst>
          </p:cNvPr>
          <p:cNvSpPr txBox="1"/>
          <p:nvPr/>
        </p:nvSpPr>
        <p:spPr>
          <a:xfrm>
            <a:off x="7626015" y="1585283"/>
            <a:ext cx="4084721" cy="1569660"/>
          </a:xfrm>
          <a:prstGeom prst="rect">
            <a:avLst/>
          </a:prstGeom>
          <a:noFill/>
        </p:spPr>
        <p:txBody>
          <a:bodyPr wrap="square" rtlCol="0">
            <a:spAutoFit/>
          </a:bodyPr>
          <a:lstStyle/>
          <a:p>
            <a:r>
              <a:rPr lang="en-US" sz="2400" b="1" dirty="0"/>
              <a:t>2. Year 1 Revenue Goal</a:t>
            </a:r>
          </a:p>
          <a:p>
            <a:pPr>
              <a:buFont typeface="Arial" panose="020B0604020202020204" pitchFamily="34" charset="0"/>
              <a:buChar char="•"/>
            </a:pPr>
            <a:r>
              <a:rPr lang="en-US" sz="2400" b="1" dirty="0"/>
              <a:t>₹1.5 crore (~$180,000)</a:t>
            </a:r>
            <a:r>
              <a:rPr lang="en-US" sz="2400" dirty="0"/>
              <a:t> projected revenue in the first year</a:t>
            </a:r>
          </a:p>
        </p:txBody>
      </p:sp>
      <p:sp>
        <p:nvSpPr>
          <p:cNvPr id="11" name="TextBox 10">
            <a:extLst>
              <a:ext uri="{FF2B5EF4-FFF2-40B4-BE49-F238E27FC236}">
                <a16:creationId xmlns:a16="http://schemas.microsoft.com/office/drawing/2014/main" id="{54535DA6-8DF2-3B0B-6A32-D0A1122F8A2F}"/>
              </a:ext>
            </a:extLst>
          </p:cNvPr>
          <p:cNvSpPr txBox="1"/>
          <p:nvPr/>
        </p:nvSpPr>
        <p:spPr>
          <a:xfrm>
            <a:off x="7844588" y="3550328"/>
            <a:ext cx="4074695" cy="3046988"/>
          </a:xfrm>
          <a:prstGeom prst="rect">
            <a:avLst/>
          </a:prstGeom>
          <a:noFill/>
        </p:spPr>
        <p:txBody>
          <a:bodyPr wrap="square" rtlCol="0">
            <a:spAutoFit/>
          </a:bodyPr>
          <a:lstStyle/>
          <a:p>
            <a:r>
              <a:rPr lang="en-US" sz="2400" b="1" dirty="0"/>
              <a:t>3. Profit Margins</a:t>
            </a:r>
          </a:p>
          <a:p>
            <a:pPr>
              <a:buFont typeface="Arial" panose="020B0604020202020204" pitchFamily="34" charset="0"/>
              <a:buChar char="•"/>
            </a:pPr>
            <a:r>
              <a:rPr lang="en-US" sz="2400" dirty="0"/>
              <a:t>Estimated at </a:t>
            </a:r>
            <a:r>
              <a:rPr lang="en-US" sz="2400" b="1" dirty="0"/>
              <a:t>~60%</a:t>
            </a:r>
            <a:r>
              <a:rPr lang="en-US" sz="2400" dirty="0"/>
              <a:t>, leveraging scalability of modular components.</a:t>
            </a:r>
          </a:p>
          <a:p>
            <a:pPr>
              <a:buFont typeface="Arial" panose="020B0604020202020204" pitchFamily="34" charset="0"/>
              <a:buChar char="•"/>
            </a:pPr>
            <a:r>
              <a:rPr lang="en-US" sz="2400" dirty="0"/>
              <a:t>High margins due to efficient production and premium pricing.</a:t>
            </a:r>
          </a:p>
          <a:p>
            <a:endParaRPr lang="en-IN" sz="2400" dirty="0"/>
          </a:p>
        </p:txBody>
      </p:sp>
    </p:spTree>
    <p:extLst>
      <p:ext uri="{BB962C8B-B14F-4D97-AF65-F5344CB8AC3E}">
        <p14:creationId xmlns:p14="http://schemas.microsoft.com/office/powerpoint/2010/main" val="20578578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8AA837-90D9-AAEA-EAF9-767EE3647C9D}"/>
              </a:ext>
            </a:extLst>
          </p:cNvPr>
          <p:cNvSpPr>
            <a:spLocks noGrp="1"/>
          </p:cNvSpPr>
          <p:nvPr>
            <p:ph type="title"/>
          </p:nvPr>
        </p:nvSpPr>
        <p:spPr/>
        <p:txBody>
          <a:bodyPr>
            <a:normAutofit/>
          </a:bodyPr>
          <a:lstStyle/>
          <a:p>
            <a:pPr algn="ctr"/>
            <a:r>
              <a:rPr lang="en-US" sz="3600" b="1" dirty="0"/>
              <a:t>Be Part of the Revolution</a:t>
            </a:r>
            <a:endParaRPr lang="en-IN" sz="3600" b="1" dirty="0"/>
          </a:p>
        </p:txBody>
      </p:sp>
      <p:sp>
        <p:nvSpPr>
          <p:cNvPr id="3" name="TextBox 2">
            <a:extLst>
              <a:ext uri="{FF2B5EF4-FFF2-40B4-BE49-F238E27FC236}">
                <a16:creationId xmlns:a16="http://schemas.microsoft.com/office/drawing/2014/main" id="{86B36935-29C1-ADEE-19AC-9E015FCC3060}"/>
              </a:ext>
            </a:extLst>
          </p:cNvPr>
          <p:cNvSpPr txBox="1"/>
          <p:nvPr/>
        </p:nvSpPr>
        <p:spPr>
          <a:xfrm>
            <a:off x="272716" y="1599228"/>
            <a:ext cx="5486400" cy="4893647"/>
          </a:xfrm>
          <a:prstGeom prst="rect">
            <a:avLst/>
          </a:prstGeom>
          <a:noFill/>
        </p:spPr>
        <p:txBody>
          <a:bodyPr wrap="square" rtlCol="0">
            <a:spAutoFit/>
          </a:bodyPr>
          <a:lstStyle/>
          <a:p>
            <a:r>
              <a:rPr lang="en-US" sz="2400" b="1" dirty="0"/>
              <a:t>1. Funding Required</a:t>
            </a:r>
          </a:p>
          <a:p>
            <a:pPr>
              <a:buFont typeface="Arial" panose="020B0604020202020204" pitchFamily="34" charset="0"/>
              <a:buChar char="•"/>
            </a:pPr>
            <a:r>
              <a:rPr lang="en-US" sz="2400" b="1" dirty="0"/>
              <a:t>₹75 lakh (~$90,000)</a:t>
            </a:r>
            <a:r>
              <a:rPr lang="en-US" sz="2400" dirty="0"/>
              <a:t> to bring </a:t>
            </a:r>
            <a:r>
              <a:rPr lang="en-US" sz="2400" dirty="0" err="1"/>
              <a:t>VersaVogue</a:t>
            </a:r>
            <a:r>
              <a:rPr lang="en-US" sz="2400" dirty="0"/>
              <a:t> to life.</a:t>
            </a:r>
          </a:p>
          <a:p>
            <a:endParaRPr lang="en-US" sz="2400" dirty="0"/>
          </a:p>
          <a:p>
            <a:r>
              <a:rPr lang="en-US" sz="2400" b="1" dirty="0"/>
              <a:t>2. Usage of Funds</a:t>
            </a:r>
          </a:p>
          <a:p>
            <a:pPr>
              <a:buFont typeface="Arial" panose="020B0604020202020204" pitchFamily="34" charset="0"/>
              <a:buChar char="•"/>
            </a:pPr>
            <a:r>
              <a:rPr lang="en-US" sz="2400" b="1" dirty="0"/>
              <a:t>Product Development:</a:t>
            </a:r>
            <a:r>
              <a:rPr lang="en-US" sz="2400" dirty="0"/>
              <a:t> 35%</a:t>
            </a:r>
          </a:p>
          <a:p>
            <a:pPr>
              <a:buFont typeface="Arial" panose="020B0604020202020204" pitchFamily="34" charset="0"/>
              <a:buChar char="•"/>
            </a:pPr>
            <a:r>
              <a:rPr lang="en-US" sz="2400" b="1" dirty="0"/>
              <a:t>Marketing:</a:t>
            </a:r>
            <a:r>
              <a:rPr lang="en-US" sz="2400" dirty="0"/>
              <a:t> 30%</a:t>
            </a:r>
          </a:p>
          <a:p>
            <a:pPr>
              <a:buFont typeface="Arial" panose="020B0604020202020204" pitchFamily="34" charset="0"/>
              <a:buChar char="•"/>
            </a:pPr>
            <a:r>
              <a:rPr lang="en-US" sz="2400" b="1" dirty="0"/>
              <a:t>Operations:</a:t>
            </a:r>
            <a:r>
              <a:rPr lang="en-US" sz="2400" dirty="0"/>
              <a:t> 10%</a:t>
            </a:r>
          </a:p>
          <a:p>
            <a:pPr>
              <a:buFont typeface="Arial" panose="020B0604020202020204" pitchFamily="34" charset="0"/>
              <a:buChar char="•"/>
            </a:pPr>
            <a:r>
              <a:rPr lang="en-US" sz="2400" b="1" dirty="0"/>
              <a:t>Technology:</a:t>
            </a:r>
            <a:r>
              <a:rPr lang="en-US" sz="2400" dirty="0"/>
              <a:t> 20%</a:t>
            </a:r>
          </a:p>
          <a:p>
            <a:pPr>
              <a:buFont typeface="Arial" panose="020B0604020202020204" pitchFamily="34" charset="0"/>
              <a:buChar char="•"/>
            </a:pPr>
            <a:r>
              <a:rPr lang="en-US" sz="2400" b="1" dirty="0"/>
              <a:t>Miscellaneous: </a:t>
            </a:r>
            <a:r>
              <a:rPr lang="en-US" sz="2400" dirty="0"/>
              <a:t>5%</a:t>
            </a:r>
            <a:endParaRPr lang="en-US" sz="2400" b="1" dirty="0"/>
          </a:p>
          <a:p>
            <a:endParaRPr lang="en-US" sz="2400" dirty="0"/>
          </a:p>
          <a:p>
            <a:r>
              <a:rPr lang="en-US" sz="2400" b="1" dirty="0"/>
              <a:t>3. Return on Investment (ROI)</a:t>
            </a:r>
          </a:p>
          <a:p>
            <a:pPr>
              <a:buFont typeface="Arial" panose="020B0604020202020204" pitchFamily="34" charset="0"/>
              <a:buChar char="•"/>
            </a:pPr>
            <a:r>
              <a:rPr lang="en-US" sz="2400" dirty="0"/>
              <a:t>Expected </a:t>
            </a:r>
            <a:r>
              <a:rPr lang="en-US" sz="2400" b="1" dirty="0"/>
              <a:t>3x returns</a:t>
            </a:r>
            <a:r>
              <a:rPr lang="en-US" sz="2400" dirty="0"/>
              <a:t> within </a:t>
            </a:r>
            <a:r>
              <a:rPr lang="en-US" sz="2400" b="1" dirty="0"/>
              <a:t>5 years.</a:t>
            </a:r>
            <a:endParaRPr lang="en-US" sz="2400" dirty="0"/>
          </a:p>
        </p:txBody>
      </p:sp>
      <p:graphicFrame>
        <p:nvGraphicFramePr>
          <p:cNvPr id="7" name="Chart 6">
            <a:extLst>
              <a:ext uri="{FF2B5EF4-FFF2-40B4-BE49-F238E27FC236}">
                <a16:creationId xmlns:a16="http://schemas.microsoft.com/office/drawing/2014/main" id="{F682F6BC-8A53-5CF1-754B-366031B92426}"/>
              </a:ext>
            </a:extLst>
          </p:cNvPr>
          <p:cNvGraphicFramePr/>
          <p:nvPr>
            <p:extLst>
              <p:ext uri="{D42A27DB-BD31-4B8C-83A1-F6EECF244321}">
                <p14:modId xmlns:p14="http://schemas.microsoft.com/office/powerpoint/2010/main" val="766578959"/>
              </p:ext>
            </p:extLst>
          </p:nvPr>
        </p:nvGraphicFramePr>
        <p:xfrm>
          <a:off x="3791284" y="1152051"/>
          <a:ext cx="8128000" cy="5418667"/>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9492297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9CF5C53-868B-4305-1AA2-608EDE57CFDF}"/>
              </a:ext>
            </a:extLst>
          </p:cNvPr>
          <p:cNvPicPr>
            <a:picLocks noChangeAspect="1"/>
          </p:cNvPicPr>
          <p:nvPr/>
        </p:nvPicPr>
        <p:blipFill>
          <a:blip r:embed="rId2">
            <a:extLst>
              <a:ext uri="{28A0092B-C50C-407E-A947-70E740481C1C}">
                <a14:useLocalDpi xmlns:a14="http://schemas.microsoft.com/office/drawing/2010/main" val="0"/>
              </a:ext>
            </a:extLst>
          </a:blip>
          <a:srcRect l="24035" t="35940" r="24503" b="38271"/>
          <a:stretch/>
        </p:blipFill>
        <p:spPr>
          <a:xfrm>
            <a:off x="2647282" y="1570789"/>
            <a:ext cx="6625056" cy="2830706"/>
          </a:xfrm>
          <a:prstGeom prst="rect">
            <a:avLst/>
          </a:prstGeom>
        </p:spPr>
      </p:pic>
      <p:sp>
        <p:nvSpPr>
          <p:cNvPr id="3" name="TextBox 2">
            <a:extLst>
              <a:ext uri="{FF2B5EF4-FFF2-40B4-BE49-F238E27FC236}">
                <a16:creationId xmlns:a16="http://schemas.microsoft.com/office/drawing/2014/main" id="{66557FCF-F8FB-6982-24DF-05894BFFFFF4}"/>
              </a:ext>
            </a:extLst>
          </p:cNvPr>
          <p:cNvSpPr txBox="1"/>
          <p:nvPr/>
        </p:nvSpPr>
        <p:spPr>
          <a:xfrm>
            <a:off x="3448718" y="4401495"/>
            <a:ext cx="6096000" cy="584775"/>
          </a:xfrm>
          <a:prstGeom prst="rect">
            <a:avLst/>
          </a:prstGeom>
          <a:noFill/>
        </p:spPr>
        <p:txBody>
          <a:bodyPr wrap="square">
            <a:spAutoFit/>
          </a:bodyPr>
          <a:lstStyle/>
          <a:p>
            <a:pPr marL="0" indent="0">
              <a:buNone/>
            </a:pPr>
            <a:r>
              <a:rPr lang="en-IN" sz="3200" i="1" dirty="0"/>
              <a:t>One Wardrobe, Infinite Styles</a:t>
            </a:r>
          </a:p>
        </p:txBody>
      </p:sp>
      <p:sp>
        <p:nvSpPr>
          <p:cNvPr id="8" name="TextBox 7">
            <a:extLst>
              <a:ext uri="{FF2B5EF4-FFF2-40B4-BE49-F238E27FC236}">
                <a16:creationId xmlns:a16="http://schemas.microsoft.com/office/drawing/2014/main" id="{20C129F3-5069-7164-D5E5-53F8134A724E}"/>
              </a:ext>
            </a:extLst>
          </p:cNvPr>
          <p:cNvSpPr txBox="1"/>
          <p:nvPr/>
        </p:nvSpPr>
        <p:spPr>
          <a:xfrm>
            <a:off x="1828967" y="5179277"/>
            <a:ext cx="8534066" cy="461665"/>
          </a:xfrm>
          <a:prstGeom prst="rect">
            <a:avLst/>
          </a:prstGeom>
          <a:noFill/>
        </p:spPr>
        <p:txBody>
          <a:bodyPr wrap="square">
            <a:spAutoFit/>
          </a:bodyPr>
          <a:lstStyle/>
          <a:p>
            <a:r>
              <a:rPr lang="en-US" sz="2400" dirty="0"/>
              <a:t>Revolutionizing modular clothing for a sustainable, stylish future</a:t>
            </a:r>
            <a:endParaRPr lang="en-IN" sz="2400" dirty="0"/>
          </a:p>
        </p:txBody>
      </p:sp>
    </p:spTree>
    <p:extLst>
      <p:ext uri="{BB962C8B-B14F-4D97-AF65-F5344CB8AC3E}">
        <p14:creationId xmlns:p14="http://schemas.microsoft.com/office/powerpoint/2010/main" val="31689516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3C8C22-C753-EE20-F2C8-DF45C442016D}"/>
              </a:ext>
            </a:extLst>
          </p:cNvPr>
          <p:cNvSpPr>
            <a:spLocks noGrp="1"/>
          </p:cNvSpPr>
          <p:nvPr>
            <p:ph type="title"/>
          </p:nvPr>
        </p:nvSpPr>
        <p:spPr/>
        <p:txBody>
          <a:bodyPr>
            <a:normAutofit/>
          </a:bodyPr>
          <a:lstStyle/>
          <a:p>
            <a:pPr algn="ctr"/>
            <a:r>
              <a:rPr lang="en-US" sz="3600" b="1" dirty="0"/>
              <a:t>How We’ll Make </a:t>
            </a:r>
            <a:r>
              <a:rPr lang="en-US" sz="3600" b="1" dirty="0" err="1"/>
              <a:t>VersaVogue</a:t>
            </a:r>
            <a:r>
              <a:rPr lang="en-US" sz="3600" b="1" dirty="0"/>
              <a:t> a Household Name</a:t>
            </a:r>
            <a:endParaRPr lang="en-IN" sz="3600" b="1" dirty="0"/>
          </a:p>
        </p:txBody>
      </p:sp>
      <p:pic>
        <p:nvPicPr>
          <p:cNvPr id="8" name="Picture 7">
            <a:extLst>
              <a:ext uri="{FF2B5EF4-FFF2-40B4-BE49-F238E27FC236}">
                <a16:creationId xmlns:a16="http://schemas.microsoft.com/office/drawing/2014/main" id="{7636449D-7D63-679D-E48D-0B6D66D3843E}"/>
              </a:ext>
            </a:extLst>
          </p:cNvPr>
          <p:cNvPicPr>
            <a:picLocks noChangeAspect="1"/>
          </p:cNvPicPr>
          <p:nvPr/>
        </p:nvPicPr>
        <p:blipFill>
          <a:blip r:embed="rId2">
            <a:extLst>
              <a:ext uri="{28A0092B-C50C-407E-A947-70E740481C1C}">
                <a14:useLocalDpi xmlns:a14="http://schemas.microsoft.com/office/drawing/2010/main" val="0"/>
              </a:ext>
            </a:extLst>
          </a:blip>
          <a:srcRect l="30819" t="11930" r="30585" b="10176"/>
          <a:stretch/>
        </p:blipFill>
        <p:spPr>
          <a:xfrm>
            <a:off x="9015660" y="1318001"/>
            <a:ext cx="2646949" cy="5342022"/>
          </a:xfrm>
          <a:prstGeom prst="rect">
            <a:avLst/>
          </a:prstGeom>
        </p:spPr>
      </p:pic>
      <p:pic>
        <p:nvPicPr>
          <p:cNvPr id="11" name="Picture 10">
            <a:extLst>
              <a:ext uri="{FF2B5EF4-FFF2-40B4-BE49-F238E27FC236}">
                <a16:creationId xmlns:a16="http://schemas.microsoft.com/office/drawing/2014/main" id="{6473CB6E-FEE7-76A8-8814-78273FD3473E}"/>
              </a:ext>
            </a:extLst>
          </p:cNvPr>
          <p:cNvPicPr>
            <a:picLocks noChangeAspect="1"/>
          </p:cNvPicPr>
          <p:nvPr/>
        </p:nvPicPr>
        <p:blipFill>
          <a:blip r:embed="rId3">
            <a:extLst>
              <a:ext uri="{28A0092B-C50C-407E-A947-70E740481C1C}">
                <a14:useLocalDpi xmlns:a14="http://schemas.microsoft.com/office/drawing/2010/main" val="0"/>
              </a:ext>
            </a:extLst>
          </a:blip>
          <a:srcRect l="18409" t="23389" b="14830"/>
          <a:stretch/>
        </p:blipFill>
        <p:spPr>
          <a:xfrm>
            <a:off x="9087850" y="1875653"/>
            <a:ext cx="2502568" cy="1944454"/>
          </a:xfrm>
          <a:prstGeom prst="rect">
            <a:avLst/>
          </a:prstGeom>
        </p:spPr>
      </p:pic>
      <p:sp>
        <p:nvSpPr>
          <p:cNvPr id="12" name="TextBox 11">
            <a:extLst>
              <a:ext uri="{FF2B5EF4-FFF2-40B4-BE49-F238E27FC236}">
                <a16:creationId xmlns:a16="http://schemas.microsoft.com/office/drawing/2014/main" id="{3AEA7AA8-70A2-4C77-DD75-281828C57AF0}"/>
              </a:ext>
            </a:extLst>
          </p:cNvPr>
          <p:cNvSpPr txBox="1"/>
          <p:nvPr/>
        </p:nvSpPr>
        <p:spPr>
          <a:xfrm>
            <a:off x="529391" y="1690689"/>
            <a:ext cx="8177460" cy="4893647"/>
          </a:xfrm>
          <a:prstGeom prst="rect">
            <a:avLst/>
          </a:prstGeom>
          <a:noFill/>
        </p:spPr>
        <p:txBody>
          <a:bodyPr wrap="square" rtlCol="0">
            <a:spAutoFit/>
          </a:bodyPr>
          <a:lstStyle/>
          <a:p>
            <a:r>
              <a:rPr lang="en-US" sz="2400" b="1" dirty="0"/>
              <a:t>1. Digital Marketing</a:t>
            </a:r>
          </a:p>
          <a:p>
            <a:r>
              <a:rPr lang="en-US" sz="2400" i="1" dirty="0"/>
              <a:t>"Reaching where our customers thrive—online."</a:t>
            </a:r>
            <a:endParaRPr lang="en-US" sz="2400" dirty="0"/>
          </a:p>
          <a:p>
            <a:pPr>
              <a:buFont typeface="Arial" panose="020B0604020202020204" pitchFamily="34" charset="0"/>
              <a:buChar char="•"/>
            </a:pPr>
            <a:r>
              <a:rPr lang="en-US" sz="2400" b="1" dirty="0"/>
              <a:t>Social Media Ads:</a:t>
            </a:r>
            <a:endParaRPr lang="en-US" sz="2400" dirty="0"/>
          </a:p>
          <a:p>
            <a:pPr marL="742950" lvl="1" indent="-285750">
              <a:buFont typeface="Arial" panose="020B0604020202020204" pitchFamily="34" charset="0"/>
              <a:buChar char="•"/>
            </a:pPr>
            <a:r>
              <a:rPr lang="en-US" sz="2400" dirty="0"/>
              <a:t>Targeted campaigns on platforms like Instagram, Facebook, and Pinterest.</a:t>
            </a:r>
          </a:p>
          <a:p>
            <a:pPr>
              <a:buFont typeface="Arial" panose="020B0604020202020204" pitchFamily="34" charset="0"/>
              <a:buChar char="•"/>
            </a:pPr>
            <a:r>
              <a:rPr lang="en-US" sz="2400" b="1" dirty="0"/>
              <a:t>Influencer Campaigns:</a:t>
            </a:r>
            <a:endParaRPr lang="en-US" sz="2400" dirty="0"/>
          </a:p>
          <a:p>
            <a:pPr marL="742950" lvl="1" indent="-285750">
              <a:buFont typeface="Arial" panose="020B0604020202020204" pitchFamily="34" charset="0"/>
              <a:buChar char="•"/>
            </a:pPr>
            <a:r>
              <a:rPr lang="en-US" sz="2400" dirty="0"/>
              <a:t>Partner with fashion and sustainability influencers for authentic promotion.</a:t>
            </a:r>
          </a:p>
          <a:p>
            <a:r>
              <a:rPr lang="en-US" sz="2400" b="1" dirty="0"/>
              <a:t>2. Strategic Partnerships</a:t>
            </a:r>
          </a:p>
          <a:p>
            <a:r>
              <a:rPr lang="en-US" sz="2400" i="1" dirty="0"/>
              <a:t>"Collaboration is the new innovation."</a:t>
            </a:r>
            <a:endParaRPr lang="en-US" sz="2400" dirty="0"/>
          </a:p>
          <a:p>
            <a:pPr>
              <a:buFont typeface="Arial" panose="020B0604020202020204" pitchFamily="34" charset="0"/>
              <a:buChar char="•"/>
            </a:pPr>
            <a:r>
              <a:rPr lang="en-US" sz="2400" dirty="0"/>
              <a:t>Collaborate with </a:t>
            </a:r>
            <a:r>
              <a:rPr lang="en-US" sz="2400" b="1" dirty="0"/>
              <a:t>sustainable brands</a:t>
            </a:r>
            <a:r>
              <a:rPr lang="en-US" sz="2400" dirty="0"/>
              <a:t> for co-branded collections.</a:t>
            </a:r>
          </a:p>
          <a:p>
            <a:pPr>
              <a:buFont typeface="Arial" panose="020B0604020202020204" pitchFamily="34" charset="0"/>
              <a:buChar char="•"/>
            </a:pPr>
            <a:r>
              <a:rPr lang="en-US" sz="2400" dirty="0"/>
              <a:t>Partner with </a:t>
            </a:r>
            <a:r>
              <a:rPr lang="en-US" sz="2400" b="1" dirty="0"/>
              <a:t>NGOs</a:t>
            </a:r>
            <a:r>
              <a:rPr lang="en-US" sz="2400" dirty="0"/>
              <a:t> to promote eco-conscious living and align with social responsibility.</a:t>
            </a:r>
          </a:p>
        </p:txBody>
      </p:sp>
    </p:spTree>
    <p:extLst>
      <p:ext uri="{BB962C8B-B14F-4D97-AF65-F5344CB8AC3E}">
        <p14:creationId xmlns:p14="http://schemas.microsoft.com/office/powerpoint/2010/main" val="41575077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BB69106-E199-3FB6-275F-55465220E13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extBox 3">
            <a:extLst>
              <a:ext uri="{FF2B5EF4-FFF2-40B4-BE49-F238E27FC236}">
                <a16:creationId xmlns:a16="http://schemas.microsoft.com/office/drawing/2014/main" id="{22E42896-F00C-98D3-F749-6647DA1E45AE}"/>
              </a:ext>
            </a:extLst>
          </p:cNvPr>
          <p:cNvSpPr txBox="1"/>
          <p:nvPr/>
        </p:nvSpPr>
        <p:spPr>
          <a:xfrm>
            <a:off x="0" y="4765119"/>
            <a:ext cx="12192000" cy="2092881"/>
          </a:xfrm>
          <a:prstGeom prst="rect">
            <a:avLst/>
          </a:prstGeom>
          <a:noFill/>
        </p:spPr>
        <p:txBody>
          <a:bodyPr wrap="square" rtlCol="0">
            <a:spAutoFit/>
          </a:bodyPr>
          <a:lstStyle/>
          <a:p>
            <a:r>
              <a:rPr lang="en-US" sz="2600" b="1" dirty="0">
                <a:solidFill>
                  <a:schemeClr val="bg1">
                    <a:lumMod val="95000"/>
                  </a:schemeClr>
                </a:solidFill>
              </a:rPr>
              <a:t>3. Offline Presence     </a:t>
            </a:r>
            <a:endParaRPr lang="en-US" sz="2600" dirty="0">
              <a:solidFill>
                <a:schemeClr val="bg1">
                  <a:lumMod val="95000"/>
                </a:schemeClr>
              </a:solidFill>
            </a:endParaRPr>
          </a:p>
          <a:p>
            <a:pPr>
              <a:buFont typeface="Arial" panose="020B0604020202020204" pitchFamily="34" charset="0"/>
              <a:buChar char="•"/>
            </a:pPr>
            <a:r>
              <a:rPr lang="en-US" sz="2600" b="1" dirty="0">
                <a:solidFill>
                  <a:schemeClr val="bg1">
                    <a:lumMod val="95000"/>
                  </a:schemeClr>
                </a:solidFill>
              </a:rPr>
              <a:t>Fashion Expos:</a:t>
            </a:r>
            <a:endParaRPr lang="en-US" sz="2600" dirty="0">
              <a:solidFill>
                <a:schemeClr val="bg1">
                  <a:lumMod val="95000"/>
                </a:schemeClr>
              </a:solidFill>
            </a:endParaRPr>
          </a:p>
          <a:p>
            <a:pPr marL="742950" lvl="1" indent="-285750">
              <a:buFont typeface="Arial" panose="020B0604020202020204" pitchFamily="34" charset="0"/>
              <a:buChar char="•"/>
            </a:pPr>
            <a:r>
              <a:rPr lang="en-US" sz="2600" dirty="0">
                <a:solidFill>
                  <a:schemeClr val="bg1">
                    <a:lumMod val="95000"/>
                  </a:schemeClr>
                </a:solidFill>
              </a:rPr>
              <a:t>Showcase modular designs at premium events.</a:t>
            </a:r>
          </a:p>
          <a:p>
            <a:pPr>
              <a:buFont typeface="Arial" panose="020B0604020202020204" pitchFamily="34" charset="0"/>
              <a:buChar char="•"/>
            </a:pPr>
            <a:r>
              <a:rPr lang="en-US" sz="2600" b="1" dirty="0">
                <a:solidFill>
                  <a:schemeClr val="bg1">
                    <a:lumMod val="95000"/>
                  </a:schemeClr>
                </a:solidFill>
              </a:rPr>
              <a:t>Pop-Up Stores:</a:t>
            </a:r>
            <a:endParaRPr lang="en-US" sz="2600" dirty="0">
              <a:solidFill>
                <a:schemeClr val="bg1">
                  <a:lumMod val="95000"/>
                </a:schemeClr>
              </a:solidFill>
            </a:endParaRPr>
          </a:p>
          <a:p>
            <a:pPr marL="742950" lvl="1" indent="-285750">
              <a:buFont typeface="Arial" panose="020B0604020202020204" pitchFamily="34" charset="0"/>
              <a:buChar char="•"/>
            </a:pPr>
            <a:r>
              <a:rPr lang="en-US" sz="2600" dirty="0">
                <a:solidFill>
                  <a:schemeClr val="bg1">
                    <a:lumMod val="95000"/>
                  </a:schemeClr>
                </a:solidFill>
              </a:rPr>
              <a:t>Temporary, curated shopping experiences in urban hotspots.</a:t>
            </a:r>
          </a:p>
        </p:txBody>
      </p:sp>
    </p:spTree>
    <p:extLst>
      <p:ext uri="{BB962C8B-B14F-4D97-AF65-F5344CB8AC3E}">
        <p14:creationId xmlns:p14="http://schemas.microsoft.com/office/powerpoint/2010/main" val="31969966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FFE2A8-1D6B-850D-C6A4-1EA6451CE648}"/>
              </a:ext>
            </a:extLst>
          </p:cNvPr>
          <p:cNvSpPr>
            <a:spLocks noGrp="1"/>
          </p:cNvSpPr>
          <p:nvPr>
            <p:ph type="title"/>
          </p:nvPr>
        </p:nvSpPr>
        <p:spPr/>
        <p:txBody>
          <a:bodyPr>
            <a:normAutofit/>
          </a:bodyPr>
          <a:lstStyle/>
          <a:p>
            <a:pPr algn="ctr"/>
            <a:r>
              <a:rPr lang="en-IN" sz="3600" b="1" dirty="0"/>
              <a:t>The Team Behind </a:t>
            </a:r>
            <a:r>
              <a:rPr lang="en-IN" sz="3600" b="1" dirty="0" err="1"/>
              <a:t>VersaVogue</a:t>
            </a:r>
            <a:endParaRPr lang="en-IN" sz="3600" b="1" dirty="0"/>
          </a:p>
        </p:txBody>
      </p:sp>
      <p:sp>
        <p:nvSpPr>
          <p:cNvPr id="3" name="TextBox 2">
            <a:extLst>
              <a:ext uri="{FF2B5EF4-FFF2-40B4-BE49-F238E27FC236}">
                <a16:creationId xmlns:a16="http://schemas.microsoft.com/office/drawing/2014/main" id="{F482567A-8553-EB66-DA00-B3A719388F68}"/>
              </a:ext>
            </a:extLst>
          </p:cNvPr>
          <p:cNvSpPr txBox="1"/>
          <p:nvPr/>
        </p:nvSpPr>
        <p:spPr>
          <a:xfrm>
            <a:off x="320843" y="1365351"/>
            <a:ext cx="10872536" cy="3277820"/>
          </a:xfrm>
          <a:prstGeom prst="rect">
            <a:avLst/>
          </a:prstGeom>
          <a:noFill/>
        </p:spPr>
        <p:txBody>
          <a:bodyPr wrap="square" rtlCol="0">
            <a:spAutoFit/>
          </a:bodyPr>
          <a:lstStyle/>
          <a:p>
            <a:r>
              <a:rPr lang="en-US" sz="2300" b="1" dirty="0"/>
              <a:t>1. Our Expertise</a:t>
            </a:r>
          </a:p>
          <a:p>
            <a:r>
              <a:rPr lang="en-US" sz="2300" i="1" dirty="0"/>
              <a:t>"A blend of passion and professionalism."</a:t>
            </a:r>
            <a:endParaRPr lang="en-US" sz="2300" dirty="0"/>
          </a:p>
          <a:p>
            <a:pPr>
              <a:buFont typeface="Arial" panose="020B0604020202020204" pitchFamily="34" charset="0"/>
              <a:buChar char="•"/>
            </a:pPr>
            <a:r>
              <a:rPr lang="en-US" sz="2300" dirty="0"/>
              <a:t>Experts in </a:t>
            </a:r>
            <a:r>
              <a:rPr lang="en-US" sz="2300" b="1" dirty="0"/>
              <a:t>fashion, sustainability, and business</a:t>
            </a:r>
            <a:r>
              <a:rPr lang="en-US" sz="2300" dirty="0"/>
              <a:t> innovation.</a:t>
            </a:r>
          </a:p>
          <a:p>
            <a:pPr>
              <a:buFont typeface="Arial" panose="020B0604020202020204" pitchFamily="34" charset="0"/>
              <a:buChar char="•"/>
            </a:pPr>
            <a:r>
              <a:rPr lang="en-US" sz="2300" dirty="0"/>
              <a:t>Proven track record in driving success in emerging markets.</a:t>
            </a:r>
          </a:p>
          <a:p>
            <a:endParaRPr lang="en-US" sz="2300" dirty="0"/>
          </a:p>
          <a:p>
            <a:r>
              <a:rPr lang="en-US" sz="2300" b="1" dirty="0"/>
              <a:t>2. Key Achievements</a:t>
            </a:r>
          </a:p>
          <a:p>
            <a:pPr>
              <a:buFont typeface="Arial" panose="020B0604020202020204" pitchFamily="34" charset="0"/>
              <a:buChar char="•"/>
            </a:pPr>
            <a:r>
              <a:rPr lang="en-US" sz="2300" b="1" dirty="0"/>
              <a:t>Fashion Lead:</a:t>
            </a:r>
            <a:r>
              <a:rPr lang="en-US" sz="2300" dirty="0"/>
              <a:t> Designed collections featured in top fashion expos.</a:t>
            </a:r>
          </a:p>
          <a:p>
            <a:pPr>
              <a:buFont typeface="Arial" panose="020B0604020202020204" pitchFamily="34" charset="0"/>
              <a:buChar char="•"/>
            </a:pPr>
            <a:r>
              <a:rPr lang="en-US" sz="2300" b="1" dirty="0"/>
              <a:t>Sustainability Advisor:</a:t>
            </a:r>
            <a:r>
              <a:rPr lang="en-US" sz="2300" dirty="0"/>
              <a:t> Implemented eco-friendly practices for multiple brands.</a:t>
            </a:r>
          </a:p>
          <a:p>
            <a:pPr>
              <a:buFont typeface="Arial" panose="020B0604020202020204" pitchFamily="34" charset="0"/>
              <a:buChar char="•"/>
            </a:pPr>
            <a:r>
              <a:rPr lang="en-US" sz="2300" b="1" dirty="0"/>
              <a:t>Business Strategist:</a:t>
            </a:r>
            <a:r>
              <a:rPr lang="en-US" sz="2300" dirty="0"/>
              <a:t> Spearheaded startups with multi-crore turnovers.</a:t>
            </a:r>
          </a:p>
        </p:txBody>
      </p:sp>
      <p:pic>
        <p:nvPicPr>
          <p:cNvPr id="6" name="Picture 5">
            <a:extLst>
              <a:ext uri="{FF2B5EF4-FFF2-40B4-BE49-F238E27FC236}">
                <a16:creationId xmlns:a16="http://schemas.microsoft.com/office/drawing/2014/main" id="{025A3CF4-3EEB-0E5B-C341-0D9392EFDEC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68543" y="4762367"/>
            <a:ext cx="9577136" cy="1919823"/>
          </a:xfrm>
          <a:prstGeom prst="rect">
            <a:avLst/>
          </a:prstGeom>
        </p:spPr>
      </p:pic>
      <p:sp>
        <p:nvSpPr>
          <p:cNvPr id="7" name="TextBox 6">
            <a:extLst>
              <a:ext uri="{FF2B5EF4-FFF2-40B4-BE49-F238E27FC236}">
                <a16:creationId xmlns:a16="http://schemas.microsoft.com/office/drawing/2014/main" id="{1E8C0FBF-9E36-DCCD-4C11-03236CF94EBC}"/>
              </a:ext>
            </a:extLst>
          </p:cNvPr>
          <p:cNvSpPr txBox="1"/>
          <p:nvPr/>
        </p:nvSpPr>
        <p:spPr>
          <a:xfrm>
            <a:off x="0" y="4922060"/>
            <a:ext cx="1096878" cy="800219"/>
          </a:xfrm>
          <a:prstGeom prst="rect">
            <a:avLst/>
          </a:prstGeom>
          <a:noFill/>
        </p:spPr>
        <p:txBody>
          <a:bodyPr wrap="square" rtlCol="0">
            <a:spAutoFit/>
          </a:bodyPr>
          <a:lstStyle/>
          <a:p>
            <a:r>
              <a:rPr lang="en-IN" sz="2300" b="1" dirty="0"/>
              <a:t>CORE TEAM</a:t>
            </a:r>
          </a:p>
        </p:txBody>
      </p:sp>
    </p:spTree>
    <p:extLst>
      <p:ext uri="{BB962C8B-B14F-4D97-AF65-F5344CB8AC3E}">
        <p14:creationId xmlns:p14="http://schemas.microsoft.com/office/powerpoint/2010/main" val="326462472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61FF24-DEC3-AC92-4B3F-218F96AD2B1D}"/>
              </a:ext>
            </a:extLst>
          </p:cNvPr>
          <p:cNvSpPr>
            <a:spLocks noGrp="1"/>
          </p:cNvSpPr>
          <p:nvPr>
            <p:ph type="title"/>
          </p:nvPr>
        </p:nvSpPr>
        <p:spPr/>
        <p:txBody>
          <a:bodyPr>
            <a:normAutofit/>
          </a:bodyPr>
          <a:lstStyle/>
          <a:p>
            <a:pPr algn="ctr"/>
            <a:r>
              <a:rPr lang="en-IN" sz="3600" b="1" dirty="0"/>
              <a:t>Join the Fashion Revolution</a:t>
            </a:r>
          </a:p>
        </p:txBody>
      </p:sp>
      <p:sp>
        <p:nvSpPr>
          <p:cNvPr id="3" name="TextBox 2">
            <a:extLst>
              <a:ext uri="{FF2B5EF4-FFF2-40B4-BE49-F238E27FC236}">
                <a16:creationId xmlns:a16="http://schemas.microsoft.com/office/drawing/2014/main" id="{DE2A4276-CCE1-7C14-20DA-2C7FF3E1B9CA}"/>
              </a:ext>
            </a:extLst>
          </p:cNvPr>
          <p:cNvSpPr txBox="1"/>
          <p:nvPr/>
        </p:nvSpPr>
        <p:spPr>
          <a:xfrm>
            <a:off x="1876926" y="3785937"/>
            <a:ext cx="3336758" cy="369332"/>
          </a:xfrm>
          <a:prstGeom prst="rect">
            <a:avLst/>
          </a:prstGeom>
          <a:noFill/>
        </p:spPr>
        <p:txBody>
          <a:bodyPr wrap="square" rtlCol="0">
            <a:spAutoFit/>
          </a:bodyPr>
          <a:lstStyle/>
          <a:p>
            <a:r>
              <a:rPr lang="en-IN" dirty="0"/>
              <a:t> </a:t>
            </a:r>
          </a:p>
        </p:txBody>
      </p:sp>
      <p:sp>
        <p:nvSpPr>
          <p:cNvPr id="7" name="TextBox 6">
            <a:extLst>
              <a:ext uri="{FF2B5EF4-FFF2-40B4-BE49-F238E27FC236}">
                <a16:creationId xmlns:a16="http://schemas.microsoft.com/office/drawing/2014/main" id="{18E52271-AA0C-2D8A-53EE-43AEA535C9D2}"/>
              </a:ext>
            </a:extLst>
          </p:cNvPr>
          <p:cNvSpPr txBox="1"/>
          <p:nvPr/>
        </p:nvSpPr>
        <p:spPr>
          <a:xfrm>
            <a:off x="1556084" y="1822648"/>
            <a:ext cx="9480884" cy="523220"/>
          </a:xfrm>
          <a:prstGeom prst="rect">
            <a:avLst/>
          </a:prstGeom>
          <a:noFill/>
        </p:spPr>
        <p:txBody>
          <a:bodyPr wrap="square" rtlCol="0">
            <a:spAutoFit/>
          </a:bodyPr>
          <a:lstStyle/>
          <a:p>
            <a:r>
              <a:rPr lang="en-US" sz="2800" b="1" i="1" dirty="0"/>
              <a:t>"Together, let’s redefine fashion and sustainability."</a:t>
            </a:r>
            <a:endParaRPr lang="en-IN" sz="2800" b="1" i="1" dirty="0"/>
          </a:p>
        </p:txBody>
      </p:sp>
      <p:pic>
        <p:nvPicPr>
          <p:cNvPr id="17" name="Graphic 16" descr="Envelope with solid fill">
            <a:extLst>
              <a:ext uri="{FF2B5EF4-FFF2-40B4-BE49-F238E27FC236}">
                <a16:creationId xmlns:a16="http://schemas.microsoft.com/office/drawing/2014/main" id="{1029A549-6919-D205-9C03-3CF4B89B0E1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62526" y="2803539"/>
            <a:ext cx="705853" cy="705853"/>
          </a:xfrm>
          <a:prstGeom prst="rect">
            <a:avLst/>
          </a:prstGeom>
        </p:spPr>
      </p:pic>
      <p:pic>
        <p:nvPicPr>
          <p:cNvPr id="19" name="Graphic 18" descr="Speaker phone with solid fill">
            <a:extLst>
              <a:ext uri="{FF2B5EF4-FFF2-40B4-BE49-F238E27FC236}">
                <a16:creationId xmlns:a16="http://schemas.microsoft.com/office/drawing/2014/main" id="{05038FF0-F5AF-476D-B339-EA6E5327B82C}"/>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62526" y="3393492"/>
            <a:ext cx="705853" cy="705853"/>
          </a:xfrm>
          <a:prstGeom prst="rect">
            <a:avLst/>
          </a:prstGeom>
        </p:spPr>
      </p:pic>
      <p:pic>
        <p:nvPicPr>
          <p:cNvPr id="21" name="Graphic 20" descr="Internet with solid fill">
            <a:extLst>
              <a:ext uri="{FF2B5EF4-FFF2-40B4-BE49-F238E27FC236}">
                <a16:creationId xmlns:a16="http://schemas.microsoft.com/office/drawing/2014/main" id="{43ECF5D9-4A74-CDEE-333C-E42B6156A5A2}"/>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962526" y="3983445"/>
            <a:ext cx="705853" cy="705853"/>
          </a:xfrm>
          <a:prstGeom prst="rect">
            <a:avLst/>
          </a:prstGeom>
        </p:spPr>
      </p:pic>
      <p:sp>
        <p:nvSpPr>
          <p:cNvPr id="22" name="TextBox 21">
            <a:extLst>
              <a:ext uri="{FF2B5EF4-FFF2-40B4-BE49-F238E27FC236}">
                <a16:creationId xmlns:a16="http://schemas.microsoft.com/office/drawing/2014/main" id="{10CA4CF7-FB57-A5D5-DB0E-6C44887F5EB8}"/>
              </a:ext>
            </a:extLst>
          </p:cNvPr>
          <p:cNvSpPr txBox="1"/>
          <p:nvPr/>
        </p:nvSpPr>
        <p:spPr>
          <a:xfrm>
            <a:off x="1748589" y="2904105"/>
            <a:ext cx="4090737" cy="461665"/>
          </a:xfrm>
          <a:prstGeom prst="rect">
            <a:avLst/>
          </a:prstGeom>
          <a:noFill/>
        </p:spPr>
        <p:txBody>
          <a:bodyPr wrap="square" rtlCol="0">
            <a:spAutoFit/>
          </a:bodyPr>
          <a:lstStyle/>
          <a:p>
            <a:r>
              <a:rPr lang="en-IN" sz="2400" dirty="0"/>
              <a:t>info@versavogue.com</a:t>
            </a:r>
          </a:p>
        </p:txBody>
      </p:sp>
      <p:sp>
        <p:nvSpPr>
          <p:cNvPr id="23" name="TextBox 22">
            <a:extLst>
              <a:ext uri="{FF2B5EF4-FFF2-40B4-BE49-F238E27FC236}">
                <a16:creationId xmlns:a16="http://schemas.microsoft.com/office/drawing/2014/main" id="{27390A9A-6C5D-D460-C190-0707F8FE9D0E}"/>
              </a:ext>
            </a:extLst>
          </p:cNvPr>
          <p:cNvSpPr txBox="1"/>
          <p:nvPr/>
        </p:nvSpPr>
        <p:spPr>
          <a:xfrm>
            <a:off x="1748589" y="3555104"/>
            <a:ext cx="4219074" cy="461665"/>
          </a:xfrm>
          <a:prstGeom prst="rect">
            <a:avLst/>
          </a:prstGeom>
          <a:noFill/>
        </p:spPr>
        <p:txBody>
          <a:bodyPr wrap="square" rtlCol="0">
            <a:spAutoFit/>
          </a:bodyPr>
          <a:lstStyle/>
          <a:p>
            <a:r>
              <a:rPr lang="en-IN" sz="2400" dirty="0"/>
              <a:t>+91-98765432XX</a:t>
            </a:r>
          </a:p>
        </p:txBody>
      </p:sp>
      <p:sp>
        <p:nvSpPr>
          <p:cNvPr id="24" name="TextBox 23">
            <a:extLst>
              <a:ext uri="{FF2B5EF4-FFF2-40B4-BE49-F238E27FC236}">
                <a16:creationId xmlns:a16="http://schemas.microsoft.com/office/drawing/2014/main" id="{2A8BECDD-E302-4A52-DC3E-7FA20CE36FDB}"/>
              </a:ext>
            </a:extLst>
          </p:cNvPr>
          <p:cNvSpPr txBox="1"/>
          <p:nvPr/>
        </p:nvSpPr>
        <p:spPr>
          <a:xfrm>
            <a:off x="1796716" y="4041419"/>
            <a:ext cx="3176337" cy="461665"/>
          </a:xfrm>
          <a:prstGeom prst="rect">
            <a:avLst/>
          </a:prstGeom>
          <a:noFill/>
        </p:spPr>
        <p:txBody>
          <a:bodyPr wrap="square" rtlCol="0">
            <a:spAutoFit/>
          </a:bodyPr>
          <a:lstStyle/>
          <a:p>
            <a:r>
              <a:rPr lang="en-IN" sz="2400" dirty="0">
                <a:hlinkClick r:id="rId8"/>
              </a:rPr>
              <a:t>www.versavogue.com</a:t>
            </a:r>
            <a:endParaRPr lang="en-IN" sz="2400" dirty="0"/>
          </a:p>
        </p:txBody>
      </p:sp>
      <p:sp>
        <p:nvSpPr>
          <p:cNvPr id="28" name="TextBox 27">
            <a:extLst>
              <a:ext uri="{FF2B5EF4-FFF2-40B4-BE49-F238E27FC236}">
                <a16:creationId xmlns:a16="http://schemas.microsoft.com/office/drawing/2014/main" id="{C78BAEF0-D2A6-D16F-0B03-48D05227EABC}"/>
              </a:ext>
            </a:extLst>
          </p:cNvPr>
          <p:cNvSpPr txBox="1"/>
          <p:nvPr/>
        </p:nvSpPr>
        <p:spPr>
          <a:xfrm>
            <a:off x="1084847" y="5681929"/>
            <a:ext cx="9765632" cy="830997"/>
          </a:xfrm>
          <a:prstGeom prst="rect">
            <a:avLst/>
          </a:prstGeom>
          <a:noFill/>
        </p:spPr>
        <p:txBody>
          <a:bodyPr wrap="square" rtlCol="0">
            <a:spAutoFit/>
          </a:bodyPr>
          <a:lstStyle/>
          <a:p>
            <a:pPr algn="ctr"/>
            <a:r>
              <a:rPr lang="en-US" sz="2400" i="1" dirty="0"/>
              <a:t>"Let’s connect to shape the future of fashion. Schedule a meeting or reach out to us anytime."</a:t>
            </a:r>
            <a:endParaRPr lang="en-IN" sz="2400" i="1" dirty="0"/>
          </a:p>
        </p:txBody>
      </p:sp>
      <p:pic>
        <p:nvPicPr>
          <p:cNvPr id="7173" name="Picture 5" descr="How to Tie an Infinity Dress: A Full ...">
            <a:extLst>
              <a:ext uri="{FF2B5EF4-FFF2-40B4-BE49-F238E27FC236}">
                <a16:creationId xmlns:a16="http://schemas.microsoft.com/office/drawing/2014/main" id="{78896F22-E76F-8D6B-CC63-AA53C98B8B3D}"/>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866969" y="2861208"/>
            <a:ext cx="7111840" cy="21344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0387571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6CCEB8F-5065-7F32-860E-4BE3F908BFDD}"/>
              </a:ext>
            </a:extLst>
          </p:cNvPr>
          <p:cNvPicPr>
            <a:picLocks noChangeAspect="1"/>
          </p:cNvPicPr>
          <p:nvPr/>
        </p:nvPicPr>
        <p:blipFill>
          <a:blip r:embed="rId2">
            <a:alphaModFix amt="50000"/>
            <a:extLst>
              <a:ext uri="{28A0092B-C50C-407E-A947-70E740481C1C}">
                <a14:useLocalDpi xmlns:a14="http://schemas.microsoft.com/office/drawing/2010/main" val="0"/>
              </a:ext>
            </a:extLst>
          </a:blip>
          <a:srcRect t="15771"/>
          <a:stretch/>
        </p:blipFill>
        <p:spPr>
          <a:xfrm>
            <a:off x="363791" y="0"/>
            <a:ext cx="6617112" cy="6863421"/>
          </a:xfrm>
          <a:prstGeom prst="rect">
            <a:avLst/>
          </a:prstGeom>
        </p:spPr>
      </p:pic>
      <p:sp>
        <p:nvSpPr>
          <p:cNvPr id="4" name="TextBox 3">
            <a:extLst>
              <a:ext uri="{FF2B5EF4-FFF2-40B4-BE49-F238E27FC236}">
                <a16:creationId xmlns:a16="http://schemas.microsoft.com/office/drawing/2014/main" id="{8CE2AE77-1AF7-E152-22DE-9BEB51A70F83}"/>
              </a:ext>
            </a:extLst>
          </p:cNvPr>
          <p:cNvSpPr txBox="1"/>
          <p:nvPr/>
        </p:nvSpPr>
        <p:spPr>
          <a:xfrm>
            <a:off x="3306095" y="2772698"/>
            <a:ext cx="8266473" cy="2400657"/>
          </a:xfrm>
          <a:prstGeom prst="rect">
            <a:avLst/>
          </a:prstGeom>
          <a:noFill/>
        </p:spPr>
        <p:txBody>
          <a:bodyPr wrap="square" rtlCol="0">
            <a:spAutoFit/>
          </a:bodyPr>
          <a:lstStyle/>
          <a:p>
            <a:r>
              <a:rPr lang="en-IN" sz="15000" dirty="0">
                <a:latin typeface="Bradley Hand ITC" panose="03070402050302030203" pitchFamily="66" charset="0"/>
              </a:rPr>
              <a:t>T</a:t>
            </a:r>
            <a:r>
              <a:rPr lang="en-IN" sz="10000" dirty="0">
                <a:latin typeface="Bradley Hand ITC" panose="03070402050302030203" pitchFamily="66" charset="0"/>
              </a:rPr>
              <a:t>HANK YOU</a:t>
            </a:r>
          </a:p>
        </p:txBody>
      </p:sp>
      <p:pic>
        <p:nvPicPr>
          <p:cNvPr id="6" name="Graphic 5" descr="Fireworks with solid fill">
            <a:extLst>
              <a:ext uri="{FF2B5EF4-FFF2-40B4-BE49-F238E27FC236}">
                <a16:creationId xmlns:a16="http://schemas.microsoft.com/office/drawing/2014/main" id="{DC71C2E1-F9D4-62D1-3007-9F0D7C1BC564}"/>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150238">
            <a:off x="9468465" y="1172495"/>
            <a:ext cx="2644879" cy="2644879"/>
          </a:xfrm>
          <a:prstGeom prst="rect">
            <a:avLst/>
          </a:prstGeom>
        </p:spPr>
      </p:pic>
    </p:spTree>
    <p:extLst>
      <p:ext uri="{BB962C8B-B14F-4D97-AF65-F5344CB8AC3E}">
        <p14:creationId xmlns:p14="http://schemas.microsoft.com/office/powerpoint/2010/main" val="20081501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97D36B-DC88-E48F-4E3E-381498F936FF}"/>
              </a:ext>
            </a:extLst>
          </p:cNvPr>
          <p:cNvSpPr>
            <a:spLocks noGrp="1"/>
          </p:cNvSpPr>
          <p:nvPr>
            <p:ph type="title"/>
          </p:nvPr>
        </p:nvSpPr>
        <p:spPr/>
        <p:txBody>
          <a:bodyPr>
            <a:normAutofit/>
          </a:bodyPr>
          <a:lstStyle/>
          <a:p>
            <a:r>
              <a:rPr lang="en-US" sz="3600" b="1" dirty="0" err="1"/>
              <a:t>VersaVogue</a:t>
            </a:r>
            <a:r>
              <a:rPr lang="en-US" sz="3600" b="1" dirty="0"/>
              <a:t>: </a:t>
            </a:r>
            <a:r>
              <a:rPr lang="en-US" sz="3600" b="1" i="1" dirty="0"/>
              <a:t>Redefining Fashion with Endless Possibilities</a:t>
            </a:r>
            <a:endParaRPr lang="en-IN" sz="3600" b="1" i="1" dirty="0"/>
          </a:p>
        </p:txBody>
      </p:sp>
      <p:sp>
        <p:nvSpPr>
          <p:cNvPr id="3" name="Content Placeholder 2">
            <a:extLst>
              <a:ext uri="{FF2B5EF4-FFF2-40B4-BE49-F238E27FC236}">
                <a16:creationId xmlns:a16="http://schemas.microsoft.com/office/drawing/2014/main" id="{DFA6F1C9-CE86-FE08-B1F7-36050C3673A1}"/>
              </a:ext>
            </a:extLst>
          </p:cNvPr>
          <p:cNvSpPr>
            <a:spLocks noGrp="1"/>
          </p:cNvSpPr>
          <p:nvPr>
            <p:ph idx="1"/>
          </p:nvPr>
        </p:nvSpPr>
        <p:spPr/>
        <p:txBody>
          <a:bodyPr/>
          <a:lstStyle/>
          <a:p>
            <a:pPr marL="0" indent="0">
              <a:buNone/>
            </a:pPr>
            <a:endParaRPr lang="en-IN" dirty="0"/>
          </a:p>
          <a:p>
            <a:pPr marL="0" indent="0">
              <a:buNone/>
            </a:pPr>
            <a:r>
              <a:rPr lang="en-IN" dirty="0"/>
              <a:t>   </a:t>
            </a:r>
          </a:p>
          <a:p>
            <a:pPr marL="0" indent="0">
              <a:buNone/>
            </a:pPr>
            <a:endParaRPr lang="en-IN" dirty="0"/>
          </a:p>
          <a:p>
            <a:pPr marL="0" indent="0">
              <a:buNone/>
            </a:pPr>
            <a:endParaRPr lang="en-IN" dirty="0"/>
          </a:p>
          <a:p>
            <a:pPr marL="0" indent="0">
              <a:buNone/>
            </a:pPr>
            <a:endParaRPr lang="en-IN" dirty="0"/>
          </a:p>
          <a:p>
            <a:pPr marL="0" indent="0">
              <a:buNone/>
            </a:pPr>
            <a:r>
              <a:rPr lang="en-IN" dirty="0"/>
              <a:t>                             </a:t>
            </a:r>
          </a:p>
        </p:txBody>
      </p:sp>
      <p:pic>
        <p:nvPicPr>
          <p:cNvPr id="9" name="Picture 8">
            <a:extLst>
              <a:ext uri="{FF2B5EF4-FFF2-40B4-BE49-F238E27FC236}">
                <a16:creationId xmlns:a16="http://schemas.microsoft.com/office/drawing/2014/main" id="{7E78CED2-BE0B-9938-E5B3-EC3139CA9F9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1358488"/>
            <a:ext cx="3765884" cy="5066212"/>
          </a:xfrm>
          <a:prstGeom prst="rect">
            <a:avLst/>
          </a:prstGeom>
        </p:spPr>
      </p:pic>
      <p:sp>
        <p:nvSpPr>
          <p:cNvPr id="10" name="TextBox 9">
            <a:extLst>
              <a:ext uri="{FF2B5EF4-FFF2-40B4-BE49-F238E27FC236}">
                <a16:creationId xmlns:a16="http://schemas.microsoft.com/office/drawing/2014/main" id="{CB0176B9-3E8D-DB3B-84E6-F349937C9F0E}"/>
              </a:ext>
            </a:extLst>
          </p:cNvPr>
          <p:cNvSpPr txBox="1"/>
          <p:nvPr/>
        </p:nvSpPr>
        <p:spPr>
          <a:xfrm>
            <a:off x="5229726" y="2069432"/>
            <a:ext cx="6124074" cy="4247317"/>
          </a:xfrm>
          <a:prstGeom prst="rect">
            <a:avLst/>
          </a:prstGeom>
          <a:noFill/>
        </p:spPr>
        <p:txBody>
          <a:bodyPr wrap="square" rtlCol="0">
            <a:spAutoFit/>
          </a:bodyPr>
          <a:lstStyle/>
          <a:p>
            <a:r>
              <a:rPr lang="en-US" sz="2400" dirty="0"/>
              <a:t>Transform Your Wardrobe, Redefine Your Style.</a:t>
            </a:r>
          </a:p>
          <a:p>
            <a:endParaRPr lang="en-US" dirty="0"/>
          </a:p>
          <a:p>
            <a:endParaRPr lang="en-US" dirty="0"/>
          </a:p>
          <a:p>
            <a:endParaRPr lang="en-US" dirty="0"/>
          </a:p>
          <a:p>
            <a:r>
              <a:rPr lang="en-US" sz="2400" dirty="0"/>
              <a:t>Modular Clothing lets you mix, match, and transform your wardrobe with ease. Detachable sleeves, collars, and hemlines create endless style possibilities, all in one piece. Style made simple, sustainable, and uniquely yours.</a:t>
            </a:r>
          </a:p>
          <a:p>
            <a:endParaRPr lang="en-US" dirty="0"/>
          </a:p>
          <a:p>
            <a:endParaRPr lang="en-US" dirty="0"/>
          </a:p>
          <a:p>
            <a:endParaRPr lang="en-US" dirty="0"/>
          </a:p>
          <a:p>
            <a:endParaRPr lang="en-IN" dirty="0"/>
          </a:p>
        </p:txBody>
      </p:sp>
    </p:spTree>
    <p:extLst>
      <p:ext uri="{BB962C8B-B14F-4D97-AF65-F5344CB8AC3E}">
        <p14:creationId xmlns:p14="http://schemas.microsoft.com/office/powerpoint/2010/main" val="17016261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7DA886-91DD-DC2C-9749-C4645C7215C7}"/>
              </a:ext>
            </a:extLst>
          </p:cNvPr>
          <p:cNvSpPr>
            <a:spLocks noGrp="1"/>
          </p:cNvSpPr>
          <p:nvPr>
            <p:ph type="title"/>
          </p:nvPr>
        </p:nvSpPr>
        <p:spPr/>
        <p:txBody>
          <a:bodyPr>
            <a:normAutofit/>
          </a:bodyPr>
          <a:lstStyle/>
          <a:p>
            <a:pPr algn="ctr"/>
            <a:r>
              <a:rPr lang="en-US" sz="3600" b="1" dirty="0"/>
              <a:t>The Challenges in Fashion Today</a:t>
            </a:r>
            <a:endParaRPr lang="en-IN" sz="3600" b="1" dirty="0"/>
          </a:p>
        </p:txBody>
      </p:sp>
      <p:sp>
        <p:nvSpPr>
          <p:cNvPr id="3" name="Content Placeholder 2">
            <a:extLst>
              <a:ext uri="{FF2B5EF4-FFF2-40B4-BE49-F238E27FC236}">
                <a16:creationId xmlns:a16="http://schemas.microsoft.com/office/drawing/2014/main" id="{3BF8BF96-20FA-733D-71AF-24770699BE01}"/>
              </a:ext>
            </a:extLst>
          </p:cNvPr>
          <p:cNvSpPr>
            <a:spLocks noGrp="1"/>
          </p:cNvSpPr>
          <p:nvPr>
            <p:ph idx="1"/>
          </p:nvPr>
        </p:nvSpPr>
        <p:spPr>
          <a:xfrm>
            <a:off x="5116505" y="1556084"/>
            <a:ext cx="6690484" cy="4812632"/>
          </a:xfrm>
        </p:spPr>
        <p:txBody>
          <a:bodyPr>
            <a:normAutofit/>
          </a:bodyPr>
          <a:lstStyle/>
          <a:p>
            <a:pPr marL="0" indent="0">
              <a:buNone/>
            </a:pPr>
            <a:r>
              <a:rPr lang="en-US" b="1" dirty="0"/>
              <a:t>1. Cluttered Closets, Unmet Needs</a:t>
            </a:r>
          </a:p>
          <a:p>
            <a:r>
              <a:rPr lang="en-US" sz="2400" i="1" dirty="0"/>
              <a:t>"A closet full of clothes, but still, 'nothing to wear.'"</a:t>
            </a:r>
            <a:endParaRPr lang="en-US" sz="2400" dirty="0"/>
          </a:p>
          <a:p>
            <a:pPr>
              <a:buFont typeface="Arial" panose="020B0604020202020204" pitchFamily="34" charset="0"/>
              <a:buChar char="•"/>
            </a:pPr>
            <a:r>
              <a:rPr lang="en-US" sz="2400" dirty="0"/>
              <a:t>Overwhelming wardrobes fail to meet diverse styling needs</a:t>
            </a:r>
            <a:r>
              <a:rPr lang="en-US" dirty="0"/>
              <a:t>.</a:t>
            </a:r>
          </a:p>
          <a:p>
            <a:pPr>
              <a:buFont typeface="Arial" panose="020B0604020202020204" pitchFamily="34" charset="0"/>
              <a:buChar char="•"/>
            </a:pPr>
            <a:endParaRPr lang="en-US" dirty="0"/>
          </a:p>
          <a:p>
            <a:r>
              <a:rPr lang="en-US" b="1" dirty="0"/>
              <a:t>2. Expensive Trends</a:t>
            </a:r>
          </a:p>
          <a:p>
            <a:r>
              <a:rPr lang="en-US" sz="2400" i="1" dirty="0"/>
              <a:t>"Fashion evolves fast, and staying trendy is expensive."</a:t>
            </a:r>
            <a:endParaRPr lang="en-US" sz="2400" dirty="0"/>
          </a:p>
          <a:p>
            <a:pPr>
              <a:buFont typeface="Arial" panose="020B0604020202020204" pitchFamily="34" charset="0"/>
              <a:buChar char="•"/>
            </a:pPr>
            <a:r>
              <a:rPr lang="en-US" sz="2400" dirty="0"/>
              <a:t>Consumers spend excessively to keep up with fleeting trends.</a:t>
            </a:r>
          </a:p>
          <a:p>
            <a:pPr marL="0" indent="0">
              <a:buNone/>
            </a:pPr>
            <a:endParaRPr lang="en-IN" dirty="0"/>
          </a:p>
        </p:txBody>
      </p:sp>
      <p:pic>
        <p:nvPicPr>
          <p:cNvPr id="1026" name="Picture 2" descr="Preparing for Warm Weather - Stress Dressing Clusters! - The Vivienne Files">
            <a:extLst>
              <a:ext uri="{FF2B5EF4-FFF2-40B4-BE49-F238E27FC236}">
                <a16:creationId xmlns:a16="http://schemas.microsoft.com/office/drawing/2014/main" id="{E2119D38-0124-813F-E7EA-61A43CFD708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62789" y="1299093"/>
            <a:ext cx="3829127" cy="51937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61851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F78CAE-FC26-BE3F-3561-2355CCE1935C}"/>
            </a:ext>
          </a:extLst>
        </p:cNvPr>
        <p:cNvGrpSpPr/>
        <p:nvPr/>
      </p:nvGrpSpPr>
      <p:grpSpPr>
        <a:xfrm>
          <a:off x="0" y="0"/>
          <a:ext cx="0" cy="0"/>
          <a:chOff x="0" y="0"/>
          <a:chExt cx="0" cy="0"/>
        </a:xfrm>
      </p:grpSpPr>
      <p:pic>
        <p:nvPicPr>
          <p:cNvPr id="19" name="Picture 18">
            <a:extLst>
              <a:ext uri="{FF2B5EF4-FFF2-40B4-BE49-F238E27FC236}">
                <a16:creationId xmlns:a16="http://schemas.microsoft.com/office/drawing/2014/main" id="{E3CB3E37-57E7-D175-2ECF-1B4C9BB43439}"/>
              </a:ext>
            </a:extLst>
          </p:cNvPr>
          <p:cNvPicPr>
            <a:picLocks noChangeAspect="1"/>
          </p:cNvPicPr>
          <p:nvPr/>
        </p:nvPicPr>
        <p:blipFill>
          <a:blip r:embed="rId3">
            <a:extLst>
              <a:ext uri="{BEBA8EAE-BF5A-486C-A8C5-ECC9F3942E4B}">
                <a14:imgProps xmlns:a14="http://schemas.microsoft.com/office/drawing/2010/main">
                  <a14:imgLayer r:embed="rId4">
                    <a14:imgEffect>
                      <a14:saturation sat="66000"/>
                    </a14:imgEffect>
                    <a14:imgEffect>
                      <a14:brightnessContrast bright="-40000" contrast="-20000"/>
                    </a14:imgEffect>
                  </a14:imgLayer>
                </a14:imgProps>
              </a:ext>
              <a:ext uri="{28A0092B-C50C-407E-A947-70E740481C1C}">
                <a14:useLocalDpi xmlns:a14="http://schemas.microsoft.com/office/drawing/2010/main" val="0"/>
              </a:ext>
            </a:extLst>
          </a:blip>
          <a:stretch>
            <a:fillRect/>
          </a:stretch>
        </p:blipFill>
        <p:spPr>
          <a:xfrm>
            <a:off x="-88490" y="0"/>
            <a:ext cx="12280490" cy="6858000"/>
          </a:xfrm>
          <a:prstGeom prst="rect">
            <a:avLst/>
          </a:prstGeom>
        </p:spPr>
      </p:pic>
      <p:sp>
        <p:nvSpPr>
          <p:cNvPr id="20" name="TextBox 19">
            <a:extLst>
              <a:ext uri="{FF2B5EF4-FFF2-40B4-BE49-F238E27FC236}">
                <a16:creationId xmlns:a16="http://schemas.microsoft.com/office/drawing/2014/main" id="{9CF8B4DD-4BC9-85DB-BA94-75240E1D8D9C}"/>
              </a:ext>
            </a:extLst>
          </p:cNvPr>
          <p:cNvSpPr txBox="1"/>
          <p:nvPr/>
        </p:nvSpPr>
        <p:spPr>
          <a:xfrm>
            <a:off x="791496" y="1641988"/>
            <a:ext cx="10609007" cy="3785652"/>
          </a:xfrm>
          <a:prstGeom prst="rect">
            <a:avLst/>
          </a:prstGeom>
          <a:noFill/>
        </p:spPr>
        <p:txBody>
          <a:bodyPr wrap="square" rtlCol="0">
            <a:spAutoFit/>
          </a:bodyPr>
          <a:lstStyle/>
          <a:p>
            <a:r>
              <a:rPr lang="en-US" sz="3000" b="1" dirty="0">
                <a:solidFill>
                  <a:schemeClr val="bg1"/>
                </a:solidFill>
              </a:rPr>
              <a:t>3. Environmental Impact</a:t>
            </a:r>
          </a:p>
          <a:p>
            <a:r>
              <a:rPr lang="en-US" sz="3000" i="1" dirty="0">
                <a:solidFill>
                  <a:schemeClr val="bg1"/>
                </a:solidFill>
              </a:rPr>
              <a:t>"Fast fashion is more than a trend—it's a problem."</a:t>
            </a:r>
            <a:endParaRPr lang="en-US" sz="3000" dirty="0">
              <a:solidFill>
                <a:schemeClr val="bg1"/>
              </a:solidFill>
            </a:endParaRPr>
          </a:p>
          <a:p>
            <a:pPr>
              <a:buFont typeface="Arial" panose="020B0604020202020204" pitchFamily="34" charset="0"/>
              <a:buChar char="•"/>
            </a:pPr>
            <a:r>
              <a:rPr lang="en-US" sz="3000" dirty="0">
                <a:solidFill>
                  <a:schemeClr val="bg1"/>
                </a:solidFill>
              </a:rPr>
              <a:t>Contributes to </a:t>
            </a:r>
            <a:r>
              <a:rPr lang="en-US" sz="3000" b="1" dirty="0">
                <a:solidFill>
                  <a:schemeClr val="bg1"/>
                </a:solidFill>
              </a:rPr>
              <a:t>10% of global carbon emissions</a:t>
            </a:r>
            <a:r>
              <a:rPr lang="en-US" sz="3000" dirty="0">
                <a:solidFill>
                  <a:schemeClr val="bg1"/>
                </a:solidFill>
              </a:rPr>
              <a:t>.</a:t>
            </a:r>
          </a:p>
          <a:p>
            <a:pPr>
              <a:buFont typeface="Arial" panose="020B0604020202020204" pitchFamily="34" charset="0"/>
              <a:buChar char="•"/>
            </a:pPr>
            <a:r>
              <a:rPr lang="en-US" sz="3000" dirty="0">
                <a:solidFill>
                  <a:schemeClr val="bg1"/>
                </a:solidFill>
              </a:rPr>
              <a:t>Creates millions of tons of waste annually, harming ecosystems.</a:t>
            </a:r>
          </a:p>
          <a:p>
            <a:pPr>
              <a:buFont typeface="Arial" panose="020B0604020202020204" pitchFamily="34" charset="0"/>
              <a:buChar char="•"/>
            </a:pPr>
            <a:endParaRPr lang="en-US" sz="3000" dirty="0">
              <a:solidFill>
                <a:schemeClr val="bg1"/>
              </a:solidFill>
            </a:endParaRPr>
          </a:p>
          <a:p>
            <a:r>
              <a:rPr lang="en-US" sz="3000" b="1" dirty="0">
                <a:solidFill>
                  <a:schemeClr val="bg1"/>
                </a:solidFill>
              </a:rPr>
              <a:t>4. Lack of Versatility</a:t>
            </a:r>
          </a:p>
          <a:p>
            <a:r>
              <a:rPr lang="en-US" sz="3000" i="1" dirty="0">
                <a:solidFill>
                  <a:schemeClr val="bg1"/>
                </a:solidFill>
              </a:rPr>
              <a:t>"One outfit, one use—what if clothes could do more?"</a:t>
            </a:r>
            <a:endParaRPr lang="en-US" sz="3000" dirty="0">
              <a:solidFill>
                <a:schemeClr val="bg1"/>
              </a:solidFill>
            </a:endParaRPr>
          </a:p>
          <a:p>
            <a:pPr>
              <a:buFont typeface="Arial" panose="020B0604020202020204" pitchFamily="34" charset="0"/>
              <a:buChar char="•"/>
            </a:pPr>
            <a:r>
              <a:rPr lang="en-US" sz="3000" dirty="0">
                <a:solidFill>
                  <a:schemeClr val="bg1"/>
                </a:solidFill>
              </a:rPr>
              <a:t>Limited multifunctional options for busy, modern lifestyles.</a:t>
            </a:r>
          </a:p>
        </p:txBody>
      </p:sp>
    </p:spTree>
    <p:extLst>
      <p:ext uri="{BB962C8B-B14F-4D97-AF65-F5344CB8AC3E}">
        <p14:creationId xmlns:p14="http://schemas.microsoft.com/office/powerpoint/2010/main" val="22591277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225893-06A9-EA2B-CD42-57E29E64A562}"/>
              </a:ext>
            </a:extLst>
          </p:cNvPr>
          <p:cNvSpPr>
            <a:spLocks noGrp="1"/>
          </p:cNvSpPr>
          <p:nvPr>
            <p:ph type="title"/>
          </p:nvPr>
        </p:nvSpPr>
        <p:spPr/>
        <p:txBody>
          <a:bodyPr>
            <a:normAutofit/>
          </a:bodyPr>
          <a:lstStyle/>
          <a:p>
            <a:pPr algn="ctr"/>
            <a:r>
              <a:rPr lang="en-IN" sz="3600" b="1" dirty="0" err="1"/>
              <a:t>VersaVogue</a:t>
            </a:r>
            <a:r>
              <a:rPr lang="en-IN" sz="3600" b="1" dirty="0"/>
              <a:t>: Endless Style, Zero Waste</a:t>
            </a:r>
          </a:p>
        </p:txBody>
      </p:sp>
      <p:pic>
        <p:nvPicPr>
          <p:cNvPr id="4" name="Picture 3">
            <a:extLst>
              <a:ext uri="{FF2B5EF4-FFF2-40B4-BE49-F238E27FC236}">
                <a16:creationId xmlns:a16="http://schemas.microsoft.com/office/drawing/2014/main" id="{165FBA5B-3D97-C0C3-ADB2-C5559135C62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35578" y="1427747"/>
            <a:ext cx="6256422" cy="5430253"/>
          </a:xfrm>
          <a:prstGeom prst="rect">
            <a:avLst/>
          </a:prstGeom>
        </p:spPr>
      </p:pic>
      <p:sp>
        <p:nvSpPr>
          <p:cNvPr id="5" name="TextBox 4">
            <a:extLst>
              <a:ext uri="{FF2B5EF4-FFF2-40B4-BE49-F238E27FC236}">
                <a16:creationId xmlns:a16="http://schemas.microsoft.com/office/drawing/2014/main" id="{2E0EF036-8C5B-8B7C-6AE5-01BEB0A3E61C}"/>
              </a:ext>
            </a:extLst>
          </p:cNvPr>
          <p:cNvSpPr txBox="1"/>
          <p:nvPr/>
        </p:nvSpPr>
        <p:spPr>
          <a:xfrm>
            <a:off x="320842" y="1690688"/>
            <a:ext cx="5358063" cy="4524315"/>
          </a:xfrm>
          <a:prstGeom prst="rect">
            <a:avLst/>
          </a:prstGeom>
          <a:noFill/>
        </p:spPr>
        <p:txBody>
          <a:bodyPr wrap="square" rtlCol="0">
            <a:spAutoFit/>
          </a:bodyPr>
          <a:lstStyle/>
          <a:p>
            <a:r>
              <a:rPr lang="en-US" sz="2400" b="1" dirty="0"/>
              <a:t>1. Endless Possibilities</a:t>
            </a:r>
          </a:p>
          <a:p>
            <a:r>
              <a:rPr lang="en-US" sz="2400" i="1" dirty="0"/>
              <a:t>"Modular clothing with detachable parts—style reimagined."</a:t>
            </a:r>
            <a:endParaRPr lang="en-US" sz="2400" dirty="0"/>
          </a:p>
          <a:p>
            <a:pPr>
              <a:buFont typeface="Arial" panose="020B0604020202020204" pitchFamily="34" charset="0"/>
              <a:buChar char="•"/>
            </a:pPr>
            <a:r>
              <a:rPr lang="en-US" sz="2400" dirty="0"/>
              <a:t>Mix-and-match designs offer </a:t>
            </a:r>
            <a:r>
              <a:rPr lang="en-US" sz="2400" b="1" dirty="0"/>
              <a:t>infinite outfit combinations.</a:t>
            </a:r>
          </a:p>
          <a:p>
            <a:pPr>
              <a:buFont typeface="Arial" panose="020B0604020202020204" pitchFamily="34" charset="0"/>
              <a:buChar char="•"/>
            </a:pPr>
            <a:endParaRPr lang="en-US" sz="2400" b="1" dirty="0"/>
          </a:p>
          <a:p>
            <a:r>
              <a:rPr lang="en-US" sz="2400" b="1" dirty="0"/>
              <a:t>2. Sustainable &amp; Eco-Friendly</a:t>
            </a:r>
          </a:p>
          <a:p>
            <a:r>
              <a:rPr lang="en-US" sz="2400" i="1" dirty="0"/>
              <a:t>"Fashion that cares for the planet."</a:t>
            </a:r>
            <a:endParaRPr lang="en-US" sz="2400" dirty="0"/>
          </a:p>
          <a:p>
            <a:pPr>
              <a:buFont typeface="Arial" panose="020B0604020202020204" pitchFamily="34" charset="0"/>
              <a:buChar char="•"/>
            </a:pPr>
            <a:r>
              <a:rPr lang="en-US" sz="2400" dirty="0"/>
              <a:t>Made with </a:t>
            </a:r>
            <a:r>
              <a:rPr lang="en-US" sz="2400" b="1" dirty="0"/>
              <a:t>sustainable materials</a:t>
            </a:r>
            <a:r>
              <a:rPr lang="en-US" sz="2400" dirty="0"/>
              <a:t> to reduce waste.</a:t>
            </a:r>
          </a:p>
          <a:p>
            <a:pPr>
              <a:buFont typeface="Arial" panose="020B0604020202020204" pitchFamily="34" charset="0"/>
              <a:buChar char="•"/>
            </a:pPr>
            <a:r>
              <a:rPr lang="en-US" sz="2400" dirty="0"/>
              <a:t>Designed for </a:t>
            </a:r>
            <a:r>
              <a:rPr lang="en-US" sz="2400" b="1" dirty="0"/>
              <a:t>eco-conscious consumers.</a:t>
            </a:r>
            <a:endParaRPr lang="en-US" sz="2400" dirty="0"/>
          </a:p>
          <a:p>
            <a:endParaRPr lang="en-US" sz="2400" dirty="0"/>
          </a:p>
        </p:txBody>
      </p:sp>
    </p:spTree>
    <p:extLst>
      <p:ext uri="{BB962C8B-B14F-4D97-AF65-F5344CB8AC3E}">
        <p14:creationId xmlns:p14="http://schemas.microsoft.com/office/powerpoint/2010/main" val="9427444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9AEF89A-E1B8-745C-EC48-8150E639D8A2}"/>
              </a:ext>
            </a:extLst>
          </p:cNvPr>
          <p:cNvSpPr txBox="1"/>
          <p:nvPr/>
        </p:nvSpPr>
        <p:spPr>
          <a:xfrm>
            <a:off x="982191" y="1508977"/>
            <a:ext cx="4331369" cy="3816429"/>
          </a:xfrm>
          <a:prstGeom prst="rect">
            <a:avLst/>
          </a:prstGeom>
          <a:noFill/>
        </p:spPr>
        <p:txBody>
          <a:bodyPr wrap="square" rtlCol="0">
            <a:spAutoFit/>
          </a:bodyPr>
          <a:lstStyle/>
          <a:p>
            <a:r>
              <a:rPr lang="en-US" sz="2800" b="1" spc="40" dirty="0"/>
              <a:t>3. Lightweight &amp; Versatile</a:t>
            </a:r>
          </a:p>
          <a:p>
            <a:r>
              <a:rPr lang="en-US" sz="2800" i="1" spc="40" dirty="0"/>
              <a:t>"Perfect for the modern lifestyle."</a:t>
            </a:r>
            <a:endParaRPr lang="en-US" sz="2800" spc="40" dirty="0"/>
          </a:p>
          <a:p>
            <a:pPr>
              <a:buFont typeface="Arial" panose="020B0604020202020204" pitchFamily="34" charset="0"/>
              <a:buChar char="•"/>
            </a:pPr>
            <a:r>
              <a:rPr lang="en-US" sz="2800" spc="40" dirty="0"/>
              <a:t>Easy to carry, wear, and transform for </a:t>
            </a:r>
            <a:r>
              <a:rPr lang="en-US" sz="2800" b="1" spc="40" dirty="0"/>
              <a:t>any occasion.</a:t>
            </a:r>
            <a:endParaRPr lang="en-US" sz="2800" spc="40" dirty="0"/>
          </a:p>
          <a:p>
            <a:pPr>
              <a:buFont typeface="Arial" panose="020B0604020202020204" pitchFamily="34" charset="0"/>
              <a:buChar char="•"/>
            </a:pPr>
            <a:r>
              <a:rPr lang="en-US" sz="2800" spc="40" dirty="0"/>
              <a:t>Ideal for </a:t>
            </a:r>
            <a:r>
              <a:rPr lang="en-US" sz="2800" b="1" spc="40" dirty="0"/>
              <a:t>travelers, minimalists, and trendsetters.</a:t>
            </a:r>
            <a:endParaRPr lang="en-US" sz="2800" spc="40" dirty="0"/>
          </a:p>
          <a:p>
            <a:endParaRPr lang="en-IN" dirty="0"/>
          </a:p>
        </p:txBody>
      </p:sp>
      <p:pic>
        <p:nvPicPr>
          <p:cNvPr id="4" name="Picture 3">
            <a:extLst>
              <a:ext uri="{FF2B5EF4-FFF2-40B4-BE49-F238E27FC236}">
                <a16:creationId xmlns:a16="http://schemas.microsoft.com/office/drawing/2014/main" id="{8889533B-2B11-C168-58BF-0545142753C9}"/>
              </a:ext>
            </a:extLst>
          </p:cNvPr>
          <p:cNvPicPr>
            <a:picLocks noChangeAspect="1"/>
          </p:cNvPicPr>
          <p:nvPr/>
        </p:nvPicPr>
        <p:blipFill>
          <a:blip r:embed="rId2">
            <a:extLst>
              <a:ext uri="{28A0092B-C50C-407E-A947-70E740481C1C}">
                <a14:useLocalDpi xmlns:a14="http://schemas.microsoft.com/office/drawing/2010/main" val="0"/>
              </a:ext>
            </a:extLst>
          </a:blip>
          <a:srcRect t="18947" b="10877"/>
          <a:stretch/>
        </p:blipFill>
        <p:spPr>
          <a:xfrm>
            <a:off x="5722863" y="844539"/>
            <a:ext cx="5623562" cy="3946359"/>
          </a:xfrm>
          <a:prstGeom prst="rect">
            <a:avLst/>
          </a:prstGeom>
        </p:spPr>
      </p:pic>
      <p:sp>
        <p:nvSpPr>
          <p:cNvPr id="7" name="TextBox 6">
            <a:extLst>
              <a:ext uri="{FF2B5EF4-FFF2-40B4-BE49-F238E27FC236}">
                <a16:creationId xmlns:a16="http://schemas.microsoft.com/office/drawing/2014/main" id="{31683E53-F5C5-C2BD-8FAD-B8EEDDB99BFD}"/>
              </a:ext>
            </a:extLst>
          </p:cNvPr>
          <p:cNvSpPr txBox="1"/>
          <p:nvPr/>
        </p:nvSpPr>
        <p:spPr>
          <a:xfrm>
            <a:off x="5418062" y="4923318"/>
            <a:ext cx="6233163" cy="1200329"/>
          </a:xfrm>
          <a:prstGeom prst="rect">
            <a:avLst/>
          </a:prstGeom>
          <a:noFill/>
        </p:spPr>
        <p:txBody>
          <a:bodyPr wrap="square" rtlCol="0">
            <a:spAutoFit/>
          </a:bodyPr>
          <a:lstStyle/>
          <a:p>
            <a:pPr algn="ctr"/>
            <a:r>
              <a:rPr lang="en-US" sz="3600" i="1" dirty="0">
                <a:solidFill>
                  <a:schemeClr val="tx1">
                    <a:lumMod val="65000"/>
                    <a:lumOff val="35000"/>
                  </a:schemeClr>
                </a:solidFill>
              </a:rPr>
              <a:t>"Why own more when you can do more with less?"</a:t>
            </a:r>
            <a:endParaRPr lang="en-IN" sz="3600" i="1" dirty="0">
              <a:solidFill>
                <a:schemeClr val="tx1">
                  <a:lumMod val="65000"/>
                  <a:lumOff val="35000"/>
                </a:schemeClr>
              </a:solidFill>
            </a:endParaRPr>
          </a:p>
        </p:txBody>
      </p:sp>
    </p:spTree>
    <p:extLst>
      <p:ext uri="{BB962C8B-B14F-4D97-AF65-F5344CB8AC3E}">
        <p14:creationId xmlns:p14="http://schemas.microsoft.com/office/powerpoint/2010/main" val="19816707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A09670-E3A1-8775-E8E1-14217621E8C9}"/>
              </a:ext>
            </a:extLst>
          </p:cNvPr>
          <p:cNvSpPr>
            <a:spLocks noGrp="1"/>
          </p:cNvSpPr>
          <p:nvPr>
            <p:ph type="title"/>
          </p:nvPr>
        </p:nvSpPr>
        <p:spPr/>
        <p:txBody>
          <a:bodyPr>
            <a:normAutofit/>
          </a:bodyPr>
          <a:lstStyle/>
          <a:p>
            <a:pPr algn="ctr"/>
            <a:r>
              <a:rPr lang="en-IN" sz="3600" b="1" dirty="0"/>
              <a:t>Why </a:t>
            </a:r>
            <a:r>
              <a:rPr lang="en-IN" sz="3600" b="1" dirty="0" err="1"/>
              <a:t>VersaVogue</a:t>
            </a:r>
            <a:r>
              <a:rPr lang="en-IN" sz="3600" b="1" dirty="0"/>
              <a:t> Stands Out</a:t>
            </a:r>
          </a:p>
        </p:txBody>
      </p:sp>
      <p:pic>
        <p:nvPicPr>
          <p:cNvPr id="8" name="Picture 7">
            <a:extLst>
              <a:ext uri="{FF2B5EF4-FFF2-40B4-BE49-F238E27FC236}">
                <a16:creationId xmlns:a16="http://schemas.microsoft.com/office/drawing/2014/main" id="{4DF6BB84-95BB-8E06-AFDE-4FF49948F52C}"/>
              </a:ext>
            </a:extLst>
          </p:cNvPr>
          <p:cNvPicPr>
            <a:picLocks noChangeAspect="1"/>
          </p:cNvPicPr>
          <p:nvPr/>
        </p:nvPicPr>
        <p:blipFill>
          <a:blip r:embed="rId3">
            <a:extLst>
              <a:ext uri="{28A0092B-C50C-407E-A947-70E740481C1C}">
                <a14:useLocalDpi xmlns:a14="http://schemas.microsoft.com/office/drawing/2010/main" val="0"/>
              </a:ext>
            </a:extLst>
          </a:blip>
          <a:srcRect t="26666" b="17193"/>
          <a:stretch/>
        </p:blipFill>
        <p:spPr>
          <a:xfrm>
            <a:off x="142202" y="1482140"/>
            <a:ext cx="7048672" cy="4480469"/>
          </a:xfrm>
          <a:prstGeom prst="rect">
            <a:avLst/>
          </a:prstGeom>
        </p:spPr>
      </p:pic>
      <p:sp>
        <p:nvSpPr>
          <p:cNvPr id="9" name="TextBox 8">
            <a:extLst>
              <a:ext uri="{FF2B5EF4-FFF2-40B4-BE49-F238E27FC236}">
                <a16:creationId xmlns:a16="http://schemas.microsoft.com/office/drawing/2014/main" id="{F024579F-F4E6-F898-60F3-890B29967CF3}"/>
              </a:ext>
            </a:extLst>
          </p:cNvPr>
          <p:cNvSpPr txBox="1"/>
          <p:nvPr/>
        </p:nvSpPr>
        <p:spPr>
          <a:xfrm>
            <a:off x="7411454" y="1482140"/>
            <a:ext cx="4219074" cy="4770537"/>
          </a:xfrm>
          <a:prstGeom prst="rect">
            <a:avLst/>
          </a:prstGeom>
          <a:noFill/>
        </p:spPr>
        <p:txBody>
          <a:bodyPr wrap="square" rtlCol="0">
            <a:spAutoFit/>
          </a:bodyPr>
          <a:lstStyle/>
          <a:p>
            <a:r>
              <a:rPr lang="en-US" sz="2600" b="1" dirty="0"/>
              <a:t>1. Modular Design</a:t>
            </a:r>
          </a:p>
          <a:p>
            <a:r>
              <a:rPr lang="en-US" sz="2600" i="1" dirty="0"/>
              <a:t>"Style without limits."</a:t>
            </a:r>
            <a:endParaRPr lang="en-US" sz="2600" dirty="0"/>
          </a:p>
          <a:p>
            <a:pPr>
              <a:buFont typeface="Arial" panose="020B0604020202020204" pitchFamily="34" charset="0"/>
              <a:buChar char="•"/>
            </a:pPr>
            <a:r>
              <a:rPr lang="en-US" sz="2600" dirty="0"/>
              <a:t>Seamlessly mix and match to create a wardrobe that evolves with you.</a:t>
            </a:r>
          </a:p>
          <a:p>
            <a:endParaRPr lang="en-IN" sz="2600" dirty="0"/>
          </a:p>
          <a:p>
            <a:r>
              <a:rPr lang="en-US" sz="2600" b="1" dirty="0"/>
              <a:t>2. Inclusive &amp; Customizable</a:t>
            </a:r>
          </a:p>
          <a:p>
            <a:r>
              <a:rPr lang="en-US" sz="2600" i="1" dirty="0"/>
              <a:t>"Fashion for everyone."</a:t>
            </a:r>
            <a:endParaRPr lang="en-US" sz="2600" dirty="0"/>
          </a:p>
          <a:p>
            <a:pPr>
              <a:buFont typeface="Arial" panose="020B0604020202020204" pitchFamily="34" charset="0"/>
              <a:buChar char="•"/>
            </a:pPr>
            <a:r>
              <a:rPr lang="en-US" sz="2600" dirty="0"/>
              <a:t>Available in a wide range of sizes with </a:t>
            </a:r>
            <a:r>
              <a:rPr lang="en-US" sz="2600" b="1" dirty="0"/>
              <a:t>customization options.</a:t>
            </a:r>
            <a:endParaRPr lang="en-US" sz="2600" dirty="0"/>
          </a:p>
          <a:p>
            <a:endParaRPr lang="en-IN" dirty="0"/>
          </a:p>
        </p:txBody>
      </p:sp>
    </p:spTree>
    <p:extLst>
      <p:ext uri="{BB962C8B-B14F-4D97-AF65-F5344CB8AC3E}">
        <p14:creationId xmlns:p14="http://schemas.microsoft.com/office/powerpoint/2010/main" val="29443408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E476148-EB7C-8716-16AC-DC67599893C5}"/>
              </a:ext>
            </a:extLst>
          </p:cNvPr>
          <p:cNvSpPr txBox="1"/>
          <p:nvPr/>
        </p:nvSpPr>
        <p:spPr>
          <a:xfrm>
            <a:off x="80211" y="689811"/>
            <a:ext cx="5173578" cy="6032421"/>
          </a:xfrm>
          <a:prstGeom prst="rect">
            <a:avLst/>
          </a:prstGeom>
          <a:noFill/>
        </p:spPr>
        <p:txBody>
          <a:bodyPr wrap="square" rtlCol="0">
            <a:spAutoFit/>
          </a:bodyPr>
          <a:lstStyle/>
          <a:p>
            <a:r>
              <a:rPr lang="en-US" sz="2500" b="1" dirty="0"/>
              <a:t>3. Easy Assembly</a:t>
            </a:r>
          </a:p>
          <a:p>
            <a:r>
              <a:rPr lang="en-US" sz="2500" i="1" dirty="0"/>
              <a:t>"Fashion made simple."</a:t>
            </a:r>
            <a:endParaRPr lang="en-US" sz="2500" dirty="0"/>
          </a:p>
          <a:p>
            <a:pPr>
              <a:buFont typeface="Arial" panose="020B0604020202020204" pitchFamily="34" charset="0"/>
              <a:buChar char="•"/>
            </a:pPr>
            <a:r>
              <a:rPr lang="en-US" sz="2500" dirty="0"/>
              <a:t>Innovative snap-on, zip, or magnetic modules for quick customization.</a:t>
            </a:r>
          </a:p>
          <a:p>
            <a:pPr>
              <a:buFont typeface="Arial" panose="020B0604020202020204" pitchFamily="34" charset="0"/>
              <a:buChar char="•"/>
            </a:pPr>
            <a:endParaRPr lang="en-US" sz="2500" dirty="0"/>
          </a:p>
          <a:p>
            <a:r>
              <a:rPr lang="en-US" sz="2500" b="1" dirty="0"/>
              <a:t>4. Versatile for Every Occasion</a:t>
            </a:r>
          </a:p>
          <a:p>
            <a:r>
              <a:rPr lang="en-US" sz="2500" i="1" dirty="0"/>
              <a:t>"One outfit, multiple vibes."</a:t>
            </a:r>
            <a:endParaRPr lang="en-US" sz="2500" dirty="0"/>
          </a:p>
          <a:p>
            <a:pPr>
              <a:buFont typeface="Arial" panose="020B0604020202020204" pitchFamily="34" charset="0"/>
              <a:buChar char="•"/>
            </a:pPr>
            <a:r>
              <a:rPr lang="en-US" sz="2500" dirty="0"/>
              <a:t>Transition effortlessly between </a:t>
            </a:r>
            <a:r>
              <a:rPr lang="en-US" sz="2500" b="1" dirty="0"/>
              <a:t>work, casual, and formal wear.</a:t>
            </a:r>
          </a:p>
          <a:p>
            <a:pPr>
              <a:buFont typeface="Arial" panose="020B0604020202020204" pitchFamily="34" charset="0"/>
              <a:buChar char="•"/>
            </a:pPr>
            <a:endParaRPr lang="en-US" sz="2500" b="1" dirty="0"/>
          </a:p>
          <a:p>
            <a:r>
              <a:rPr lang="en-US" sz="2500" b="1" dirty="0"/>
              <a:t>5. Premium, Sustainable Fabrics</a:t>
            </a:r>
          </a:p>
          <a:p>
            <a:r>
              <a:rPr lang="en-US" sz="2500" i="1" dirty="0"/>
              <a:t>"Luxurious feel, eco-friendly heart."</a:t>
            </a:r>
            <a:endParaRPr lang="en-US" sz="2500" dirty="0"/>
          </a:p>
          <a:p>
            <a:pPr>
              <a:buFont typeface="Arial" panose="020B0604020202020204" pitchFamily="34" charset="0"/>
              <a:buChar char="•"/>
            </a:pPr>
            <a:r>
              <a:rPr lang="en-US" sz="2500" dirty="0"/>
              <a:t>Made from high-quality, </a:t>
            </a:r>
            <a:r>
              <a:rPr lang="en-US" sz="2500" b="1" dirty="0"/>
              <a:t>sustainable materials</a:t>
            </a:r>
            <a:r>
              <a:rPr lang="en-US" sz="2500" dirty="0"/>
              <a:t> designed to last.</a:t>
            </a:r>
          </a:p>
          <a:p>
            <a:pPr>
              <a:buFont typeface="Arial" panose="020B0604020202020204" pitchFamily="34" charset="0"/>
              <a:buChar char="•"/>
            </a:pPr>
            <a:endParaRPr lang="en-US" dirty="0"/>
          </a:p>
          <a:p>
            <a:endParaRPr lang="en-IN" dirty="0"/>
          </a:p>
        </p:txBody>
      </p:sp>
      <p:pic>
        <p:nvPicPr>
          <p:cNvPr id="4" name="Picture 3">
            <a:extLst>
              <a:ext uri="{FF2B5EF4-FFF2-40B4-BE49-F238E27FC236}">
                <a16:creationId xmlns:a16="http://schemas.microsoft.com/office/drawing/2014/main" id="{3A8CF7B1-AA20-E3F3-C99F-7949FF49826C}"/>
              </a:ext>
            </a:extLst>
          </p:cNvPr>
          <p:cNvPicPr>
            <a:picLocks noChangeAspect="1"/>
          </p:cNvPicPr>
          <p:nvPr/>
        </p:nvPicPr>
        <p:blipFill>
          <a:blip r:embed="rId3">
            <a:extLst>
              <a:ext uri="{28A0092B-C50C-407E-A947-70E740481C1C}">
                <a14:useLocalDpi xmlns:a14="http://schemas.microsoft.com/office/drawing/2010/main" val="0"/>
              </a:ext>
            </a:extLst>
          </a:blip>
          <a:srcRect t="23159" b="16257"/>
          <a:stretch/>
        </p:blipFill>
        <p:spPr>
          <a:xfrm>
            <a:off x="5137354" y="1078831"/>
            <a:ext cx="6858000" cy="4700337"/>
          </a:xfrm>
          <a:prstGeom prst="rect">
            <a:avLst/>
          </a:prstGeom>
        </p:spPr>
      </p:pic>
    </p:spTree>
    <p:extLst>
      <p:ext uri="{BB962C8B-B14F-4D97-AF65-F5344CB8AC3E}">
        <p14:creationId xmlns:p14="http://schemas.microsoft.com/office/powerpoint/2010/main" val="90662956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992</TotalTime>
  <Words>1119</Words>
  <Application>Microsoft Office PowerPoint</Application>
  <PresentationFormat>Widescreen</PresentationFormat>
  <Paragraphs>189</Paragraphs>
  <Slides>24</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Arial</vt:lpstr>
      <vt:lpstr>Bradley Hand ITC</vt:lpstr>
      <vt:lpstr>Calibri</vt:lpstr>
      <vt:lpstr>Calibri Light</vt:lpstr>
      <vt:lpstr>Office Theme</vt:lpstr>
      <vt:lpstr>Investor Pitch for VersaVogue</vt:lpstr>
      <vt:lpstr>PowerPoint Presentation</vt:lpstr>
      <vt:lpstr>VersaVogue: Redefining Fashion with Endless Possibilities</vt:lpstr>
      <vt:lpstr>The Challenges in Fashion Today</vt:lpstr>
      <vt:lpstr>PowerPoint Presentation</vt:lpstr>
      <vt:lpstr>VersaVogue: Endless Style, Zero Waste</vt:lpstr>
      <vt:lpstr>PowerPoint Presentation</vt:lpstr>
      <vt:lpstr>Why VersaVogue Stands Out</vt:lpstr>
      <vt:lpstr>PowerPoint Presentation</vt:lpstr>
      <vt:lpstr>Who We’re Dressing</vt:lpstr>
      <vt:lpstr>PowerPoint Presentation</vt:lpstr>
      <vt:lpstr>How VersaVogue Makes Money</vt:lpstr>
      <vt:lpstr>PowerPoint Presentation</vt:lpstr>
      <vt:lpstr>The Fashion Revolution is Here</vt:lpstr>
      <vt:lpstr>PowerPoint Presentation</vt:lpstr>
      <vt:lpstr>Why VersaVogue Will Lead the Market</vt:lpstr>
      <vt:lpstr>VersaVogue: Financial Projections</vt:lpstr>
      <vt:lpstr>PowerPoint Presentation</vt:lpstr>
      <vt:lpstr>Be Part of the Revolution</vt:lpstr>
      <vt:lpstr>How We’ll Make VersaVogue a Household Name</vt:lpstr>
      <vt:lpstr>PowerPoint Presentation</vt:lpstr>
      <vt:lpstr>The Team Behind VersaVogue</vt:lpstr>
      <vt:lpstr>Join the Fashion Revolution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meya maria</dc:creator>
  <cp:lastModifiedBy>meya maria</cp:lastModifiedBy>
  <cp:revision>1</cp:revision>
  <dcterms:created xsi:type="dcterms:W3CDTF">2025-01-02T16:23:17Z</dcterms:created>
  <dcterms:modified xsi:type="dcterms:W3CDTF">2025-02-26T04:32:36Z</dcterms:modified>
</cp:coreProperties>
</file>

<file path=docProps/thumbnail.jpeg>
</file>